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9" r:id="rId5"/>
    <p:sldId id="270" r:id="rId6"/>
    <p:sldId id="267"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4660"/>
  </p:normalViewPr>
  <p:slideViewPr>
    <p:cSldViewPr snapToGrid="0">
      <p:cViewPr varScale="1">
        <p:scale>
          <a:sx n="70" d="100"/>
          <a:sy n="70" d="100"/>
        </p:scale>
        <p:origin x="423"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D2EDC-F6D2-3E2D-9CE4-CCA5C1EA3F3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F5596FA-7992-58EC-C615-5463D3A750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42EF58C-BFDC-1C39-ED3A-99CC5BC027FC}"/>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5" name="Espace réservé du pied de page 4">
            <a:extLst>
              <a:ext uri="{FF2B5EF4-FFF2-40B4-BE49-F238E27FC236}">
                <a16:creationId xmlns:a16="http://schemas.microsoft.com/office/drawing/2014/main" id="{415DEFAA-3ACA-89B5-B3B3-991DE3EEDB11}"/>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A754A235-5301-9B2E-24E9-365B3DE607ED}"/>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893544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5CA097-843B-C41E-CF73-94D6375091A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85240A5-0A34-91CA-8C60-5936B339CA42}"/>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4550524-772D-7D1E-ED87-5DFD0EF5E948}"/>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5" name="Espace réservé du pied de page 4">
            <a:extLst>
              <a:ext uri="{FF2B5EF4-FFF2-40B4-BE49-F238E27FC236}">
                <a16:creationId xmlns:a16="http://schemas.microsoft.com/office/drawing/2014/main" id="{09B8E01F-4D2E-9C8A-A6D9-A91541E78E4B}"/>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B6B9043B-C532-8D20-1030-4C131494A382}"/>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3022432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E7A29FF-FF3C-B469-AEF9-9D1192EF292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1202512-BDF9-BA2D-7C60-7942DA6C15D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B6E1CE5-F670-A7AA-FB83-9F6D35BB2726}"/>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5" name="Espace réservé du pied de page 4">
            <a:extLst>
              <a:ext uri="{FF2B5EF4-FFF2-40B4-BE49-F238E27FC236}">
                <a16:creationId xmlns:a16="http://schemas.microsoft.com/office/drawing/2014/main" id="{FAB7AE89-7389-1480-82D8-BA6A34DE37EE}"/>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84C8D68E-22AE-919D-193D-A2FC348330B8}"/>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2494375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094C7A-43DE-A141-BAE3-9B594B6B570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FB0B43B-34ED-9C28-281F-28E11CCAD186}"/>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3240869-F74F-C89B-8560-EB86DAF77C02}"/>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5" name="Espace réservé du pied de page 4">
            <a:extLst>
              <a:ext uri="{FF2B5EF4-FFF2-40B4-BE49-F238E27FC236}">
                <a16:creationId xmlns:a16="http://schemas.microsoft.com/office/drawing/2014/main" id="{3DB93E20-CA25-76AA-5285-99D664DD747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3F4D3BD1-2094-A331-C1F7-6EAC47E46544}"/>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2727419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C4C55B-4863-5AAC-0D98-C56C0BF9E17D}"/>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1D85485-EFDB-919E-9D8A-5FA5CA799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92F8443-5DD0-225C-ED57-86246674B6BB}"/>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5" name="Espace réservé du pied de page 4">
            <a:extLst>
              <a:ext uri="{FF2B5EF4-FFF2-40B4-BE49-F238E27FC236}">
                <a16:creationId xmlns:a16="http://schemas.microsoft.com/office/drawing/2014/main" id="{B3C441F3-0498-35FC-9B00-8EB29DEFAE97}"/>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70B3B6C4-986B-7AFD-0F71-E55AEF7B087B}"/>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428301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CA1A3F-AC11-8B7C-5419-091707C4887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3C2A46B-3BBA-3A5A-331B-652E4649B71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140C2E9-4540-E8A7-FCE9-8090F158C55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1435F3FA-6C6B-33DC-BA9E-AC3D3BC7A582}"/>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6" name="Espace réservé du pied de page 5">
            <a:extLst>
              <a:ext uri="{FF2B5EF4-FFF2-40B4-BE49-F238E27FC236}">
                <a16:creationId xmlns:a16="http://schemas.microsoft.com/office/drawing/2014/main" id="{705DA416-1044-446E-C602-FB109A71BDBE}"/>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4C166130-ED50-A2C9-295D-045AFF847D10}"/>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41835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F3EF5A-083F-F81E-C6E1-37623F74B3EC}"/>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A8321B4-7B55-0B79-7190-40E5924DFFE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013A390-BA89-7929-2DB6-992C98E2FC8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37693C8D-F596-661C-A5ED-3C06F5AB7A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F155A2CC-1401-B10D-34A5-D3535498748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A5BD4BB-5ECE-3EC9-292C-D68AA7F7D7B4}"/>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8" name="Espace réservé du pied de page 7">
            <a:extLst>
              <a:ext uri="{FF2B5EF4-FFF2-40B4-BE49-F238E27FC236}">
                <a16:creationId xmlns:a16="http://schemas.microsoft.com/office/drawing/2014/main" id="{3EF784D7-B52D-8A90-6C50-E26CB8AA7EBE}"/>
              </a:ext>
            </a:extLst>
          </p:cNvPr>
          <p:cNvSpPr>
            <a:spLocks noGrp="1"/>
          </p:cNvSpPr>
          <p:nvPr>
            <p:ph type="ftr" sz="quarter" idx="11"/>
          </p:nvPr>
        </p:nvSpPr>
        <p:spPr/>
        <p:txBody>
          <a:bodyPr/>
          <a:lstStyle/>
          <a:p>
            <a:endParaRPr lang="fr-FR" dirty="0"/>
          </a:p>
        </p:txBody>
      </p:sp>
      <p:sp>
        <p:nvSpPr>
          <p:cNvPr id="9" name="Espace réservé du numéro de diapositive 8">
            <a:extLst>
              <a:ext uri="{FF2B5EF4-FFF2-40B4-BE49-F238E27FC236}">
                <a16:creationId xmlns:a16="http://schemas.microsoft.com/office/drawing/2014/main" id="{D7D3D96C-835D-208D-54ED-F38350EED91F}"/>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3824896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B86F52-F3B1-BADB-C5E0-AC1B8ED8520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CB12856-F50C-3DE7-558E-0BC8C384B48A}"/>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4" name="Espace réservé du pied de page 3">
            <a:extLst>
              <a:ext uri="{FF2B5EF4-FFF2-40B4-BE49-F238E27FC236}">
                <a16:creationId xmlns:a16="http://schemas.microsoft.com/office/drawing/2014/main" id="{6B5EF172-537E-C063-712A-9CCF4CF81243}"/>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6E63810D-806B-5D3B-5585-EA87691B944C}"/>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530280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C176CD5-65AE-39F8-85A3-72B750627FC8}"/>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3" name="Espace réservé du pied de page 2">
            <a:extLst>
              <a:ext uri="{FF2B5EF4-FFF2-40B4-BE49-F238E27FC236}">
                <a16:creationId xmlns:a16="http://schemas.microsoft.com/office/drawing/2014/main" id="{F08E181E-CB49-E173-46B7-4A0352DD64DF}"/>
              </a:ext>
            </a:extLst>
          </p:cNvPr>
          <p:cNvSpPr>
            <a:spLocks noGrp="1"/>
          </p:cNvSpPr>
          <p:nvPr>
            <p:ph type="ftr" sz="quarter" idx="1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8B9670F-7CAF-4B56-5365-F0701BBB0763}"/>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4005771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AB7304-B5A0-22BE-0A53-ADC64DCE847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D18951C7-DF11-2674-D46B-3E6EF668C9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46519C2-DF18-62E2-F3D2-FCE4C747CB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196BE29-9713-3ED3-16F8-229CA961BF16}"/>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6" name="Espace réservé du pied de page 5">
            <a:extLst>
              <a:ext uri="{FF2B5EF4-FFF2-40B4-BE49-F238E27FC236}">
                <a16:creationId xmlns:a16="http://schemas.microsoft.com/office/drawing/2014/main" id="{C096F00C-FC5A-1459-18D0-E62F26B0C311}"/>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66931CD9-CB0F-EC7F-2B27-F402F9FCD3E0}"/>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2955352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96975A-CA02-46D4-03F8-20262CA4731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FAB5FB2-2783-BEB7-140A-A62FB5AF33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id="{4CCE0A2B-5B89-90D5-4A63-8EC6592A01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69D92E6-E965-4FFA-B23B-7561AEFD3572}"/>
              </a:ext>
            </a:extLst>
          </p:cNvPr>
          <p:cNvSpPr>
            <a:spLocks noGrp="1"/>
          </p:cNvSpPr>
          <p:nvPr>
            <p:ph type="dt" sz="half" idx="10"/>
          </p:nvPr>
        </p:nvSpPr>
        <p:spPr/>
        <p:txBody>
          <a:bodyPr/>
          <a:lstStyle/>
          <a:p>
            <a:fld id="{321E94F6-540B-409C-99D0-43E3DDDCF6E9}" type="datetimeFigureOut">
              <a:rPr lang="fr-FR" smtClean="0"/>
              <a:t>27/08/2025</a:t>
            </a:fld>
            <a:endParaRPr lang="fr-FR" dirty="0"/>
          </a:p>
        </p:txBody>
      </p:sp>
      <p:sp>
        <p:nvSpPr>
          <p:cNvPr id="6" name="Espace réservé du pied de page 5">
            <a:extLst>
              <a:ext uri="{FF2B5EF4-FFF2-40B4-BE49-F238E27FC236}">
                <a16:creationId xmlns:a16="http://schemas.microsoft.com/office/drawing/2014/main" id="{FF68A1F9-4CB1-FA97-DC98-D8BDC4AB1BB1}"/>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BEE4DF53-5ED4-D569-5A31-49983474098A}"/>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3988981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D235DBB-87F0-A80A-C2CA-F0B287D1BE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55F19A6-AEF5-4E5C-8BB1-B78EDC9A01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6D2D4C6-FCA1-484F-8D2F-74580A087B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1E94F6-540B-409C-99D0-43E3DDDCF6E9}" type="datetimeFigureOut">
              <a:rPr lang="fr-FR" smtClean="0"/>
              <a:t>27/08/2025</a:t>
            </a:fld>
            <a:endParaRPr lang="fr-FR" dirty="0"/>
          </a:p>
        </p:txBody>
      </p:sp>
      <p:sp>
        <p:nvSpPr>
          <p:cNvPr id="5" name="Espace réservé du pied de page 4">
            <a:extLst>
              <a:ext uri="{FF2B5EF4-FFF2-40B4-BE49-F238E27FC236}">
                <a16:creationId xmlns:a16="http://schemas.microsoft.com/office/drawing/2014/main" id="{0F23AAEB-5833-5E53-FFA2-89E2892138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53DBCD51-0DA2-783D-C497-B37C79AF91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7A8BDB-174F-44FF-9872-1877B12092CD}" type="slidenum">
              <a:rPr lang="fr-FR" smtClean="0"/>
              <a:t>‹N°›</a:t>
            </a:fld>
            <a:endParaRPr lang="fr-FR" dirty="0"/>
          </a:p>
        </p:txBody>
      </p:sp>
    </p:spTree>
    <p:extLst>
      <p:ext uri="{BB962C8B-B14F-4D97-AF65-F5344CB8AC3E}">
        <p14:creationId xmlns:p14="http://schemas.microsoft.com/office/powerpoint/2010/main" val="1018388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C81060-2171-4C43-842A-7BD61C2A70D9}"/>
              </a:ext>
            </a:extLst>
          </p:cNvPr>
          <p:cNvSpPr>
            <a:spLocks noGrp="1"/>
          </p:cNvSpPr>
          <p:nvPr>
            <p:ph type="ctrTitle"/>
          </p:nvPr>
        </p:nvSpPr>
        <p:spPr>
          <a:xfrm>
            <a:off x="1339755" y="771097"/>
            <a:ext cx="9144000" cy="985127"/>
          </a:xfrm>
        </p:spPr>
        <p:txBody>
          <a:bodyPr/>
          <a:lstStyle/>
          <a:p>
            <a:r>
              <a:rPr lang="fr-FR" dirty="0"/>
              <a:t>Mercredi 7 MAI 2025</a:t>
            </a:r>
          </a:p>
        </p:txBody>
      </p:sp>
      <p:sp>
        <p:nvSpPr>
          <p:cNvPr id="3" name="Sous-titre 2">
            <a:extLst>
              <a:ext uri="{FF2B5EF4-FFF2-40B4-BE49-F238E27FC236}">
                <a16:creationId xmlns:a16="http://schemas.microsoft.com/office/drawing/2014/main" id="{F04C06D2-392E-67BB-CDD9-38C2761FE4DA}"/>
              </a:ext>
            </a:extLst>
          </p:cNvPr>
          <p:cNvSpPr>
            <a:spLocks noGrp="1"/>
          </p:cNvSpPr>
          <p:nvPr>
            <p:ph type="subTitle" idx="1"/>
          </p:nvPr>
        </p:nvSpPr>
        <p:spPr>
          <a:xfrm>
            <a:off x="1169158" y="2012074"/>
            <a:ext cx="9144000" cy="1655762"/>
          </a:xfrm>
        </p:spPr>
        <p:txBody>
          <a:bodyPr>
            <a:normAutofit lnSpcReduction="10000"/>
          </a:bodyPr>
          <a:lstStyle/>
          <a:p>
            <a:pPr algn="l"/>
            <a:endParaRPr lang="fr-FR" sz="1800" b="0" i="0" u="none" strike="noStrike" baseline="0" dirty="0">
              <a:solidFill>
                <a:srgbClr val="000000"/>
              </a:solidFill>
              <a:latin typeface="Calibri" panose="020F0502020204030204" pitchFamily="34" charset="0"/>
            </a:endParaRPr>
          </a:p>
          <a:p>
            <a:r>
              <a:rPr lang="fr-FR" b="0" i="0" u="none" strike="noStrike" baseline="0" dirty="0">
                <a:solidFill>
                  <a:srgbClr val="000000"/>
                </a:solidFill>
                <a:latin typeface="Calibri" panose="020F0502020204030204" pitchFamily="34" charset="0"/>
              </a:rPr>
              <a:t> </a:t>
            </a:r>
            <a:r>
              <a:rPr lang="fr-FR" b="1" i="0" u="none" strike="noStrike" baseline="0" dirty="0">
                <a:solidFill>
                  <a:srgbClr val="000000"/>
                </a:solidFill>
                <a:latin typeface="Calibri" panose="020F0502020204030204" pitchFamily="34" charset="0"/>
              </a:rPr>
              <a:t>CORDEE @PHARMA </a:t>
            </a:r>
            <a:endParaRPr lang="fr-FR" b="0" i="0" u="none" strike="noStrike" baseline="0" dirty="0">
              <a:solidFill>
                <a:srgbClr val="000000"/>
              </a:solidFill>
              <a:latin typeface="Calibri" panose="020F0502020204030204" pitchFamily="34" charset="0"/>
            </a:endParaRPr>
          </a:p>
          <a:p>
            <a:r>
              <a:rPr lang="fr-FR" b="1" i="0" u="none" strike="noStrike" baseline="0" dirty="0">
                <a:solidFill>
                  <a:srgbClr val="000000"/>
                </a:solidFill>
                <a:latin typeface="Calibri" panose="020F0502020204030204" pitchFamily="34" charset="0"/>
              </a:rPr>
              <a:t>LYCEE CONDORCET – Saint Priest </a:t>
            </a:r>
            <a:endParaRPr lang="fr-FR" b="0" i="0" u="none" strike="noStrike" baseline="0" dirty="0">
              <a:solidFill>
                <a:srgbClr val="000000"/>
              </a:solidFill>
              <a:latin typeface="Calibri" panose="020F0502020204030204" pitchFamily="34" charset="0"/>
            </a:endParaRPr>
          </a:p>
          <a:p>
            <a:r>
              <a:rPr lang="fr-FR" b="1" i="0" u="none" strike="noStrike" baseline="0" dirty="0">
                <a:solidFill>
                  <a:srgbClr val="000000"/>
                </a:solidFill>
                <a:latin typeface="Calibri" panose="020F0502020204030204" pitchFamily="34" charset="0"/>
              </a:rPr>
              <a:t>FACULTE DE PHARMACIE – ISPB – Lyon </a:t>
            </a:r>
            <a:endParaRPr lang="fr-FR" dirty="0"/>
          </a:p>
        </p:txBody>
      </p:sp>
      <p:pic>
        <p:nvPicPr>
          <p:cNvPr id="4" name="Image 3">
            <a:extLst>
              <a:ext uri="{FF2B5EF4-FFF2-40B4-BE49-F238E27FC236}">
                <a16:creationId xmlns:a16="http://schemas.microsoft.com/office/drawing/2014/main" id="{D41B5B94-4378-4845-5E69-EBD20C48840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50852" y="3923686"/>
            <a:ext cx="4180612" cy="2225215"/>
          </a:xfrm>
          <a:prstGeom prst="rect">
            <a:avLst/>
          </a:prstGeom>
        </p:spPr>
      </p:pic>
    </p:spTree>
    <p:extLst>
      <p:ext uri="{BB962C8B-B14F-4D97-AF65-F5344CB8AC3E}">
        <p14:creationId xmlns:p14="http://schemas.microsoft.com/office/powerpoint/2010/main" val="708296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4654C4-F172-02FD-977A-F39ECC5224C9}"/>
              </a:ext>
            </a:extLst>
          </p:cNvPr>
          <p:cNvSpPr>
            <a:spLocks noGrp="1"/>
          </p:cNvSpPr>
          <p:nvPr>
            <p:ph type="title"/>
          </p:nvPr>
        </p:nvSpPr>
        <p:spPr>
          <a:xfrm>
            <a:off x="232012" y="2766218"/>
            <a:ext cx="11682484" cy="1325563"/>
          </a:xfrm>
        </p:spPr>
        <p:txBody>
          <a:bodyPr>
            <a:normAutofit fontScale="90000"/>
          </a:bodyPr>
          <a:lstStyle/>
          <a:p>
            <a:pPr algn="just"/>
            <a:r>
              <a:rPr lang="fr-FR" dirty="0"/>
              <a:t>Lors de la 3</a:t>
            </a:r>
            <a:r>
              <a:rPr lang="fr-FR" baseline="30000" dirty="0"/>
              <a:t>ième</a:t>
            </a:r>
            <a:r>
              <a:rPr lang="fr-FR" dirty="0"/>
              <a:t> visite à la faculté de pharmacie, </a:t>
            </a:r>
            <a:br>
              <a:rPr lang="fr-FR" dirty="0"/>
            </a:br>
            <a:r>
              <a:rPr lang="fr-FR" dirty="0"/>
              <a:t>les élèves de 1ere inscrits à la cordée @ pharma découvrent le monde des ectoparasites…</a:t>
            </a:r>
            <a:br>
              <a:rPr lang="fr-FR" dirty="0"/>
            </a:br>
            <a:br>
              <a:rPr lang="fr-FR" dirty="0"/>
            </a:br>
            <a:r>
              <a:rPr lang="fr-FR" sz="4300" dirty="0"/>
              <a:t>Le pharmacien doit être capable de reconnaître la piqûre d’un de ces parasites par leur aspect et leur localisation, afin d’identifier le parasite. En effet,  certains sont vecteurs d’affections graves comme les tiques.</a:t>
            </a:r>
            <a:br>
              <a:rPr lang="fr-FR" sz="4300" dirty="0"/>
            </a:br>
            <a:br>
              <a:rPr lang="fr-FR" sz="4300" dirty="0"/>
            </a:br>
            <a:br>
              <a:rPr lang="fr-FR" dirty="0"/>
            </a:br>
            <a:endParaRPr lang="fr-FR" dirty="0"/>
          </a:p>
        </p:txBody>
      </p:sp>
    </p:spTree>
    <p:extLst>
      <p:ext uri="{BB962C8B-B14F-4D97-AF65-F5344CB8AC3E}">
        <p14:creationId xmlns:p14="http://schemas.microsoft.com/office/powerpoint/2010/main" val="1355704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F2895-B9A3-A2F2-AA30-4FD47243072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5503A4D-AF69-D98F-44C9-5725FD05A9C1}"/>
              </a:ext>
            </a:extLst>
          </p:cNvPr>
          <p:cNvSpPr>
            <a:spLocks noGrp="1"/>
          </p:cNvSpPr>
          <p:nvPr>
            <p:ph type="title"/>
          </p:nvPr>
        </p:nvSpPr>
        <p:spPr>
          <a:xfrm>
            <a:off x="838200" y="3318087"/>
            <a:ext cx="10515600" cy="1325563"/>
          </a:xfrm>
        </p:spPr>
        <p:txBody>
          <a:bodyPr>
            <a:normAutofit fontScale="90000"/>
          </a:bodyPr>
          <a:lstStyle/>
          <a:p>
            <a:pPr algn="just"/>
            <a:r>
              <a:rPr lang="fr-FR" sz="5600" dirty="0"/>
              <a:t>Les élèves ont réalisé l’identification d’ectoparasites grâce à des observations microscopiques, c’est un TP que réalisent les étudiants de 3</a:t>
            </a:r>
            <a:r>
              <a:rPr lang="fr-FR" sz="5600" baseline="30000" dirty="0"/>
              <a:t>ième</a:t>
            </a:r>
            <a:r>
              <a:rPr lang="fr-FR" sz="5600" dirty="0"/>
              <a:t> année.</a:t>
            </a:r>
            <a:br>
              <a:rPr lang="fr-FR" sz="5600" dirty="0"/>
            </a:br>
            <a:br>
              <a:rPr lang="fr-FR" dirty="0"/>
            </a:br>
            <a:br>
              <a:rPr lang="fr-FR" dirty="0"/>
            </a:br>
            <a:br>
              <a:rPr lang="fr-FR" dirty="0"/>
            </a:br>
            <a:endParaRPr lang="fr-FR" dirty="0"/>
          </a:p>
        </p:txBody>
      </p:sp>
    </p:spTree>
    <p:extLst>
      <p:ext uri="{BB962C8B-B14F-4D97-AF65-F5344CB8AC3E}">
        <p14:creationId xmlns:p14="http://schemas.microsoft.com/office/powerpoint/2010/main" val="2314144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95EE1B52-B491-C49E-19E1-7B3319BCE56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rot="5400000">
            <a:off x="470767" y="1518700"/>
            <a:ext cx="2937444" cy="3264693"/>
          </a:xfrm>
        </p:spPr>
      </p:pic>
      <p:pic>
        <p:nvPicPr>
          <p:cNvPr id="7" name="Image 6">
            <a:extLst>
              <a:ext uri="{FF2B5EF4-FFF2-40B4-BE49-F238E27FC236}">
                <a16:creationId xmlns:a16="http://schemas.microsoft.com/office/drawing/2014/main" id="{4B30EEE6-E203-5CFD-D88D-C12E801096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970124" y="1593993"/>
            <a:ext cx="3614003" cy="2710502"/>
          </a:xfrm>
          <a:prstGeom prst="rect">
            <a:avLst/>
          </a:prstGeom>
        </p:spPr>
      </p:pic>
      <p:pic>
        <p:nvPicPr>
          <p:cNvPr id="9" name="Image 8">
            <a:extLst>
              <a:ext uri="{FF2B5EF4-FFF2-40B4-BE49-F238E27FC236}">
                <a16:creationId xmlns:a16="http://schemas.microsoft.com/office/drawing/2014/main" id="{10BC2C95-9B79-347B-7465-EAB59C06BA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7382301" y="1102909"/>
            <a:ext cx="4019268" cy="3014451"/>
          </a:xfrm>
          <a:prstGeom prst="rect">
            <a:avLst/>
          </a:prstGeom>
        </p:spPr>
      </p:pic>
      <p:sp>
        <p:nvSpPr>
          <p:cNvPr id="10" name="ZoneTexte 9">
            <a:extLst>
              <a:ext uri="{FF2B5EF4-FFF2-40B4-BE49-F238E27FC236}">
                <a16:creationId xmlns:a16="http://schemas.microsoft.com/office/drawing/2014/main" id="{2C378DC7-B4C7-9DD8-F767-2E93E3F30AE6}"/>
              </a:ext>
            </a:extLst>
          </p:cNvPr>
          <p:cNvSpPr txBox="1"/>
          <p:nvPr/>
        </p:nvSpPr>
        <p:spPr>
          <a:xfrm>
            <a:off x="458804" y="4878654"/>
            <a:ext cx="3445815" cy="1015663"/>
          </a:xfrm>
          <a:prstGeom prst="rect">
            <a:avLst/>
          </a:prstGeom>
          <a:noFill/>
        </p:spPr>
        <p:txBody>
          <a:bodyPr wrap="none" rtlCol="0">
            <a:spAutoFit/>
          </a:bodyPr>
          <a:lstStyle/>
          <a:p>
            <a:pPr algn="ctr"/>
            <a:r>
              <a:rPr lang="fr-FR" sz="2000" dirty="0"/>
              <a:t>Présentation des ectoparasites </a:t>
            </a:r>
          </a:p>
          <a:p>
            <a:pPr algn="ctr"/>
            <a:r>
              <a:rPr lang="fr-FR" sz="2000" dirty="0"/>
              <a:t>par Samira </a:t>
            </a:r>
            <a:r>
              <a:rPr lang="fr-FR" sz="2000" dirty="0" err="1"/>
              <a:t>Azzouz</a:t>
            </a:r>
            <a:r>
              <a:rPr lang="fr-FR" sz="2000" dirty="0"/>
              <a:t> </a:t>
            </a:r>
            <a:r>
              <a:rPr lang="fr-FR" sz="2000" dirty="0" err="1"/>
              <a:t>Maache</a:t>
            </a:r>
            <a:r>
              <a:rPr lang="fr-FR" sz="2000" dirty="0"/>
              <a:t>, </a:t>
            </a:r>
          </a:p>
          <a:p>
            <a:pPr algn="ctr"/>
            <a:r>
              <a:rPr lang="fr-FR" sz="2000" dirty="0"/>
              <a:t>maître de conférence .</a:t>
            </a:r>
          </a:p>
        </p:txBody>
      </p:sp>
      <p:sp>
        <p:nvSpPr>
          <p:cNvPr id="11" name="ZoneTexte 10">
            <a:extLst>
              <a:ext uri="{FF2B5EF4-FFF2-40B4-BE49-F238E27FC236}">
                <a16:creationId xmlns:a16="http://schemas.microsoft.com/office/drawing/2014/main" id="{66E03542-E397-2AE1-C305-099214AECE7C}"/>
              </a:ext>
            </a:extLst>
          </p:cNvPr>
          <p:cNvSpPr txBox="1"/>
          <p:nvPr/>
        </p:nvSpPr>
        <p:spPr>
          <a:xfrm>
            <a:off x="5661119" y="5155653"/>
            <a:ext cx="4976875" cy="400110"/>
          </a:xfrm>
          <a:prstGeom prst="rect">
            <a:avLst/>
          </a:prstGeom>
          <a:noFill/>
        </p:spPr>
        <p:txBody>
          <a:bodyPr wrap="none" rtlCol="0">
            <a:spAutoFit/>
          </a:bodyPr>
          <a:lstStyle/>
          <a:p>
            <a:r>
              <a:rPr lang="fr-FR" sz="2000" dirty="0"/>
              <a:t>Les élèves identifient les différents parasites…</a:t>
            </a:r>
          </a:p>
        </p:txBody>
      </p:sp>
    </p:spTree>
    <p:extLst>
      <p:ext uri="{BB962C8B-B14F-4D97-AF65-F5344CB8AC3E}">
        <p14:creationId xmlns:p14="http://schemas.microsoft.com/office/powerpoint/2010/main" val="2784963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0D90DE-DB57-ACDF-3344-2DAB964AC0EE}"/>
              </a:ext>
            </a:extLst>
          </p:cNvPr>
          <p:cNvSpPr>
            <a:spLocks noGrp="1"/>
          </p:cNvSpPr>
          <p:nvPr>
            <p:ph type="title"/>
          </p:nvPr>
        </p:nvSpPr>
        <p:spPr>
          <a:xfrm>
            <a:off x="94397" y="95536"/>
            <a:ext cx="10515600" cy="514976"/>
          </a:xfrm>
        </p:spPr>
        <p:txBody>
          <a:bodyPr>
            <a:normAutofit fontScale="90000"/>
          </a:bodyPr>
          <a:lstStyle/>
          <a:p>
            <a:r>
              <a:rPr lang="fr-FR" sz="2000" dirty="0"/>
              <a:t>et réalisent des photos et </a:t>
            </a:r>
            <a:br>
              <a:rPr lang="fr-FR" sz="2000" dirty="0"/>
            </a:br>
            <a:r>
              <a:rPr lang="fr-FR" sz="2000" dirty="0"/>
              <a:t>dessins de leurs observations.</a:t>
            </a:r>
          </a:p>
        </p:txBody>
      </p:sp>
      <p:pic>
        <p:nvPicPr>
          <p:cNvPr id="5" name="Image 4">
            <a:extLst>
              <a:ext uri="{FF2B5EF4-FFF2-40B4-BE49-F238E27FC236}">
                <a16:creationId xmlns:a16="http://schemas.microsoft.com/office/drawing/2014/main" id="{7258AC20-71C8-B1DB-02D3-A7BF0341A7D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rot="16200000">
            <a:off x="2353602" y="1194180"/>
            <a:ext cx="2213212" cy="2067637"/>
          </a:xfrm>
          <a:prstGeom prst="rect">
            <a:avLst/>
          </a:prstGeom>
        </p:spPr>
      </p:pic>
      <p:pic>
        <p:nvPicPr>
          <p:cNvPr id="7" name="Image 6">
            <a:extLst>
              <a:ext uri="{FF2B5EF4-FFF2-40B4-BE49-F238E27FC236}">
                <a16:creationId xmlns:a16="http://schemas.microsoft.com/office/drawing/2014/main" id="{29AC291A-5A75-4207-3C08-9BEA1896C06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042681" y="55160"/>
            <a:ext cx="1955650" cy="2132463"/>
          </a:xfrm>
          <a:prstGeom prst="rect">
            <a:avLst/>
          </a:prstGeom>
        </p:spPr>
      </p:pic>
      <p:pic>
        <p:nvPicPr>
          <p:cNvPr id="9" name="Image 8">
            <a:extLst>
              <a:ext uri="{FF2B5EF4-FFF2-40B4-BE49-F238E27FC236}">
                <a16:creationId xmlns:a16="http://schemas.microsoft.com/office/drawing/2014/main" id="{B91606EA-580E-44BD-2E0C-218784882BF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029350" y="4820387"/>
            <a:ext cx="2104145" cy="1966918"/>
          </a:xfrm>
          <a:prstGeom prst="rect">
            <a:avLst/>
          </a:prstGeom>
        </p:spPr>
      </p:pic>
      <p:pic>
        <p:nvPicPr>
          <p:cNvPr id="11" name="Image 10">
            <a:extLst>
              <a:ext uri="{FF2B5EF4-FFF2-40B4-BE49-F238E27FC236}">
                <a16:creationId xmlns:a16="http://schemas.microsoft.com/office/drawing/2014/main" id="{5AB7EA8C-CFB2-8C34-89EE-8A64F7D31EE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4840802" y="2490545"/>
            <a:ext cx="2450338" cy="2026920"/>
          </a:xfrm>
          <a:prstGeom prst="rect">
            <a:avLst/>
          </a:prstGeom>
        </p:spPr>
      </p:pic>
      <p:pic>
        <p:nvPicPr>
          <p:cNvPr id="13" name="Image 12">
            <a:extLst>
              <a:ext uri="{FF2B5EF4-FFF2-40B4-BE49-F238E27FC236}">
                <a16:creationId xmlns:a16="http://schemas.microsoft.com/office/drawing/2014/main" id="{689B396F-FA4F-ADDD-9400-F8F2E2104D6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2474430" y="3635080"/>
            <a:ext cx="2046580" cy="2370614"/>
          </a:xfrm>
          <a:prstGeom prst="rect">
            <a:avLst/>
          </a:prstGeom>
        </p:spPr>
      </p:pic>
      <p:pic>
        <p:nvPicPr>
          <p:cNvPr id="16" name="Image 15">
            <a:extLst>
              <a:ext uri="{FF2B5EF4-FFF2-40B4-BE49-F238E27FC236}">
                <a16:creationId xmlns:a16="http://schemas.microsoft.com/office/drawing/2014/main" id="{BC1F1145-8B4E-E9D7-059B-33243F734772}"/>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7637915" y="95536"/>
            <a:ext cx="3790764" cy="6751772"/>
          </a:xfrm>
          <a:prstGeom prst="rect">
            <a:avLst/>
          </a:prstGeom>
        </p:spPr>
      </p:pic>
    </p:spTree>
    <p:extLst>
      <p:ext uri="{BB962C8B-B14F-4D97-AF65-F5344CB8AC3E}">
        <p14:creationId xmlns:p14="http://schemas.microsoft.com/office/powerpoint/2010/main" val="3970151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CC0698-2DFE-14BA-3D50-5A50D37C90CA}"/>
              </a:ext>
            </a:extLst>
          </p:cNvPr>
          <p:cNvSpPr>
            <a:spLocks noGrp="1"/>
          </p:cNvSpPr>
          <p:nvPr>
            <p:ph type="title"/>
          </p:nvPr>
        </p:nvSpPr>
        <p:spPr>
          <a:xfrm>
            <a:off x="838200" y="1586600"/>
            <a:ext cx="10515600" cy="1325563"/>
          </a:xfrm>
        </p:spPr>
        <p:txBody>
          <a:bodyPr>
            <a:normAutofit fontScale="90000"/>
          </a:bodyPr>
          <a:lstStyle/>
          <a:p>
            <a:pPr algn="ctr"/>
            <a:r>
              <a:rPr lang="fr-FR" b="1" dirty="0">
                <a:latin typeface="+mn-lt"/>
              </a:rPr>
              <a:t>Un grand merci à </a:t>
            </a:r>
            <a:r>
              <a:rPr lang="fr-FR" b="1" i="0" dirty="0">
                <a:solidFill>
                  <a:srgbClr val="000000"/>
                </a:solidFill>
                <a:effectLst/>
                <a:latin typeface="+mn-lt"/>
              </a:rPr>
              <a:t>Anne et Lars Petter Jordheim ainsi qu’à Samira </a:t>
            </a:r>
            <a:r>
              <a:rPr lang="fr-FR" b="1" i="0" dirty="0" err="1">
                <a:solidFill>
                  <a:srgbClr val="000000"/>
                </a:solidFill>
                <a:effectLst/>
                <a:latin typeface="+mn-lt"/>
              </a:rPr>
              <a:t>Azzouz</a:t>
            </a:r>
            <a:r>
              <a:rPr lang="fr-FR" b="1" i="0" dirty="0">
                <a:solidFill>
                  <a:srgbClr val="000000"/>
                </a:solidFill>
                <a:effectLst/>
                <a:latin typeface="+mn-lt"/>
              </a:rPr>
              <a:t> </a:t>
            </a:r>
            <a:r>
              <a:rPr lang="fr-FR" b="1" i="0" dirty="0" err="1">
                <a:solidFill>
                  <a:srgbClr val="000000"/>
                </a:solidFill>
                <a:effectLst/>
                <a:latin typeface="+mn-lt"/>
              </a:rPr>
              <a:t>Maache</a:t>
            </a:r>
            <a:r>
              <a:rPr lang="fr-FR" b="1" i="0" dirty="0">
                <a:solidFill>
                  <a:srgbClr val="000000"/>
                </a:solidFill>
                <a:effectLst/>
                <a:latin typeface="+mn-lt"/>
              </a:rPr>
              <a:t> qui a encadré les élèves pendant les TP.</a:t>
            </a:r>
            <a:br>
              <a:rPr lang="fr-FR" b="1" i="0" dirty="0">
                <a:solidFill>
                  <a:srgbClr val="000000"/>
                </a:solidFill>
                <a:effectLst/>
                <a:latin typeface="+mn-lt"/>
              </a:rPr>
            </a:br>
            <a:br>
              <a:rPr lang="fr-FR" b="1" i="0" dirty="0">
                <a:solidFill>
                  <a:srgbClr val="000000"/>
                </a:solidFill>
                <a:effectLst/>
                <a:latin typeface="+mn-lt"/>
              </a:rPr>
            </a:br>
            <a:endParaRPr lang="fr-FR" b="1" dirty="0">
              <a:latin typeface="+mn-lt"/>
            </a:endParaRPr>
          </a:p>
        </p:txBody>
      </p:sp>
    </p:spTree>
    <p:extLst>
      <p:ext uri="{BB962C8B-B14F-4D97-AF65-F5344CB8AC3E}">
        <p14:creationId xmlns:p14="http://schemas.microsoft.com/office/powerpoint/2010/main" val="106384818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Words>
  <Application>Microsoft Office PowerPoint</Application>
  <PresentationFormat>Grand écran</PresentationFormat>
  <Paragraphs>13</Paragraphs>
  <Slides>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Calibri Light</vt:lpstr>
      <vt:lpstr>Thème Office</vt:lpstr>
      <vt:lpstr>Mercredi 7 MAI 2025</vt:lpstr>
      <vt:lpstr>Lors de la 3ième visite à la faculté de pharmacie,  les élèves de 1ere inscrits à la cordée @ pharma découvrent le monde des ectoparasites…  Le pharmacien doit être capable de reconnaître la piqûre d’un de ces parasites par leur aspect et leur localisation, afin d’identifier le parasite. En effet,  certains sont vecteurs d’affections graves comme les tiques.   </vt:lpstr>
      <vt:lpstr>Les élèves ont réalisé l’identification d’ectoparasites grâce à des observations microscopiques, c’est un TP que réalisent les étudiants de 3ième année.    </vt:lpstr>
      <vt:lpstr>Présentation PowerPoint</vt:lpstr>
      <vt:lpstr>et réalisent des photos et  dessins de leurs observations.</vt:lpstr>
      <vt:lpstr>Un grand merci à Anne et Lars Petter Jordheim ainsi qu’à Samira Azzouz Maache qui a encadré les élèves pendant les TP.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Olivier PAGES</dc:creator>
  <cp:lastModifiedBy>Olivier PAGES</cp:lastModifiedBy>
  <cp:revision>14</cp:revision>
  <dcterms:created xsi:type="dcterms:W3CDTF">2024-12-15T13:47:33Z</dcterms:created>
  <dcterms:modified xsi:type="dcterms:W3CDTF">2025-08-27T09:19:47Z</dcterms:modified>
</cp:coreProperties>
</file>