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353" r:id="rId3"/>
    <p:sldId id="357" r:id="rId4"/>
    <p:sldId id="256" r:id="rId5"/>
    <p:sldId id="261" r:id="rId6"/>
    <p:sldId id="257" r:id="rId7"/>
    <p:sldId id="258" r:id="rId8"/>
    <p:sldId id="259" r:id="rId9"/>
    <p:sldId id="260" r:id="rId10"/>
    <p:sldId id="262" r:id="rId11"/>
    <p:sldId id="335" r:id="rId12"/>
    <p:sldId id="338" r:id="rId13"/>
    <p:sldId id="349" r:id="rId14"/>
    <p:sldId id="340" r:id="rId15"/>
    <p:sldId id="351" r:id="rId16"/>
    <p:sldId id="267" r:id="rId17"/>
    <p:sldId id="268" r:id="rId18"/>
    <p:sldId id="269" r:id="rId19"/>
    <p:sldId id="344" r:id="rId20"/>
    <p:sldId id="346" r:id="rId21"/>
    <p:sldId id="345" r:id="rId22"/>
    <p:sldId id="348" r:id="rId23"/>
    <p:sldId id="358" r:id="rId24"/>
    <p:sldId id="360" r:id="rId25"/>
    <p:sldId id="367" r:id="rId26"/>
    <p:sldId id="368" r:id="rId27"/>
    <p:sldId id="369" r:id="rId28"/>
    <p:sldId id="356" r:id="rId29"/>
    <p:sldId id="370" r:id="rId30"/>
    <p:sldId id="355" r:id="rId31"/>
    <p:sldId id="376" r:id="rId32"/>
    <p:sldId id="366" r:id="rId33"/>
    <p:sldId id="371" r:id="rId34"/>
    <p:sldId id="363" r:id="rId35"/>
    <p:sldId id="364" r:id="rId36"/>
    <p:sldId id="365" r:id="rId37"/>
    <p:sldId id="373" r:id="rId38"/>
    <p:sldId id="374" r:id="rId39"/>
    <p:sldId id="377" r:id="rId40"/>
    <p:sldId id="372" r:id="rId41"/>
    <p:sldId id="378" r:id="rId42"/>
    <p:sldId id="375" r:id="rId43"/>
    <p:sldId id="379" r:id="rId44"/>
    <p:sldId id="380" r:id="rId45"/>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6" d="100"/>
          <a:sy n="76" d="100"/>
        </p:scale>
        <p:origin x="272" y="48"/>
      </p:cViewPr>
      <p:guideLst>
        <p:guide orient="horz" pos="2160"/>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txBox="1">
            <a:spLocks noGrp="1"/>
          </p:cNvSpPr>
          <p:nvPr>
            <p:ph type="ctrTitle"/>
          </p:nvPr>
        </p:nvSpPr>
        <p:spPr>
          <a:xfrm>
            <a:off x="2417783" y="802294"/>
            <a:ext cx="8637074" cy="2541428"/>
          </a:xfrm>
        </p:spPr>
        <p:txBody>
          <a:bodyPr bIns="0" anchor="b"/>
          <a:lstStyle>
            <a:lvl1pPr>
              <a:defRPr sz="6600"/>
            </a:lvl1pPr>
          </a:lstStyle>
          <a:p>
            <a:pPr lvl="0"/>
            <a:r>
              <a:rPr lang="fr-FR"/>
              <a:t>Modifiez le style du titre</a:t>
            </a:r>
            <a:endParaRPr lang="en-US"/>
          </a:p>
        </p:txBody>
      </p:sp>
      <p:sp>
        <p:nvSpPr>
          <p:cNvPr id="3" name="Subtitle 2"/>
          <p:cNvSpPr txBox="1">
            <a:spLocks noGrp="1"/>
          </p:cNvSpPr>
          <p:nvPr>
            <p:ph type="subTitle" idx="1" hasCustomPrompt="1"/>
          </p:nvPr>
        </p:nvSpPr>
        <p:spPr>
          <a:xfrm>
            <a:off x="2417783" y="3531202"/>
            <a:ext cx="8637074" cy="977621"/>
          </a:xfrm>
        </p:spPr>
        <p:txBody>
          <a:bodyPr tIns="91440" bIns="91440"/>
          <a:lstStyle>
            <a:lvl1pPr marL="0" indent="0">
              <a:buNone/>
              <a:defRPr sz="1800" cap="all"/>
            </a:lvl1pPr>
          </a:lstStyle>
          <a:p>
            <a:pPr lvl="0"/>
            <a:r>
              <a:rPr lang="fr-FR"/>
              <a:t>Modifiez le style des sous-titres du masque</a:t>
            </a:r>
            <a:endParaRPr lang="en-US"/>
          </a:p>
        </p:txBody>
      </p:sp>
      <p:sp>
        <p:nvSpPr>
          <p:cNvPr id="4" name="Date Placeholder 3"/>
          <p:cNvSpPr txBox="1">
            <a:spLocks noGrp="1"/>
          </p:cNvSpPr>
          <p:nvPr>
            <p:ph type="dt" sz="half" idx="7"/>
          </p:nvPr>
        </p:nvSpPr>
        <p:spPr/>
        <p:txBody>
          <a:bodyPr/>
          <a:lstStyle>
            <a:lvl1pPr>
              <a:defRPr/>
            </a:lvl1pPr>
          </a:lstStyle>
          <a:p>
            <a:pPr lvl="0"/>
            <a:fld id="{62734046-6F8E-41FB-8F12-53B195999646}" type="datetime1">
              <a:rPr lang="fr-FR"/>
              <a:t>30/04/2026</a:t>
            </a:fld>
            <a:endParaRPr lang="fr-FR"/>
          </a:p>
        </p:txBody>
      </p:sp>
      <p:sp>
        <p:nvSpPr>
          <p:cNvPr id="5" name="Footer Placeholder 4"/>
          <p:cNvSpPr txBox="1">
            <a:spLocks noGrp="1"/>
          </p:cNvSpPr>
          <p:nvPr>
            <p:ph type="ftr" sz="quarter" idx="9"/>
          </p:nvPr>
        </p:nvSpPr>
        <p:spPr>
          <a:xfrm>
            <a:off x="2416503" y="329302"/>
            <a:ext cx="4973915" cy="309204"/>
          </a:xfrm>
        </p:spPr>
        <p:txBody>
          <a:bodyPr/>
          <a:lstStyle>
            <a:lvl1pPr>
              <a:defRPr/>
            </a:lvl1pPr>
          </a:lstStyle>
          <a:p>
            <a:pPr lvl="0"/>
            <a:endParaRPr lang="fr-FR"/>
          </a:p>
        </p:txBody>
      </p:sp>
      <p:sp>
        <p:nvSpPr>
          <p:cNvPr id="6" name="Slide Number Placeholder 5"/>
          <p:cNvSpPr txBox="1">
            <a:spLocks noGrp="1"/>
          </p:cNvSpPr>
          <p:nvPr>
            <p:ph type="sldNum" sz="quarter" idx="8"/>
          </p:nvPr>
        </p:nvSpPr>
        <p:spPr>
          <a:xfrm>
            <a:off x="1437665" y="798975"/>
            <a:ext cx="811017" cy="503578"/>
          </a:xfrm>
        </p:spPr>
        <p:txBody>
          <a:bodyPr/>
          <a:lstStyle>
            <a:lvl1pPr>
              <a:defRPr/>
            </a:lvl1pPr>
          </a:lstStyle>
          <a:p>
            <a:pPr lvl="0"/>
            <a:fld id="{D4B8FF9A-4A7E-47F0-9519-F6A579155DAB}" type="slidenum">
              <a:rPr/>
              <a:t>‹N°›</a:t>
            </a:fld>
            <a:endParaRPr lang="fr-FR"/>
          </a:p>
        </p:txBody>
      </p:sp>
      <p:cxnSp>
        <p:nvCxnSpPr>
          <p:cNvPr id="7" name="Straight Connector 14"/>
          <p:cNvCxnSpPr/>
          <p:nvPr/>
        </p:nvCxnSpPr>
        <p:spPr>
          <a:xfrm>
            <a:off x="2417783" y="3528541"/>
            <a:ext cx="8637066" cy="0"/>
          </a:xfrm>
          <a:prstGeom prst="straightConnector1">
            <a:avLst/>
          </a:prstGeom>
          <a:noFill/>
          <a:ln w="31747" cap="flat">
            <a:solidFill>
              <a:srgbClr val="B71E42"/>
            </a:solidFill>
            <a:prstDash val="solid"/>
          </a:ln>
        </p:spPr>
      </p:cxn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fr-FR"/>
              <a:t>Modifiez le style du titre</a:t>
            </a:r>
            <a:endParaRPr lang="en-US"/>
          </a:p>
        </p:txBody>
      </p:sp>
      <p:sp>
        <p:nvSpPr>
          <p:cNvPr id="3" name="Vertical Text Placeholder 2"/>
          <p:cNvSpPr txBox="1">
            <a:spLocks noGrp="1"/>
          </p:cNvSpPr>
          <p:nvPr>
            <p:ph type="body" orient="vert" idx="1" hasCustomPrompt="1"/>
          </p:nvPr>
        </p:nvSpPr>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txBox="1">
            <a:spLocks noGrp="1"/>
          </p:cNvSpPr>
          <p:nvPr>
            <p:ph type="dt" sz="half" idx="7"/>
          </p:nvPr>
        </p:nvSpPr>
        <p:spPr/>
        <p:txBody>
          <a:bodyPr/>
          <a:lstStyle>
            <a:lvl1pPr>
              <a:defRPr/>
            </a:lvl1pPr>
          </a:lstStyle>
          <a:p>
            <a:pPr lvl="0"/>
            <a:fld id="{88F761E1-DFA0-44AD-8958-FF334340BDCE}" type="datetime1">
              <a:rPr lang="fr-FR"/>
              <a:t>30/04/2026</a:t>
            </a:fld>
            <a:endParaRPr lang="fr-FR"/>
          </a:p>
        </p:txBody>
      </p:sp>
      <p:sp>
        <p:nvSpPr>
          <p:cNvPr id="5" name="Footer Placeholder 4"/>
          <p:cNvSpPr txBox="1">
            <a:spLocks noGrp="1"/>
          </p:cNvSpPr>
          <p:nvPr>
            <p:ph type="ftr" sz="quarter" idx="9"/>
          </p:nvPr>
        </p:nvSpPr>
        <p:spPr/>
        <p:txBody>
          <a:bodyPr/>
          <a:lstStyle>
            <a:lvl1pPr>
              <a:defRPr/>
            </a:lvl1pPr>
          </a:lstStyle>
          <a:p>
            <a:pPr lvl="0"/>
            <a:endParaRPr lang="fr-FR"/>
          </a:p>
        </p:txBody>
      </p:sp>
      <p:sp>
        <p:nvSpPr>
          <p:cNvPr id="6" name="Slide Number Placeholder 5"/>
          <p:cNvSpPr txBox="1">
            <a:spLocks noGrp="1"/>
          </p:cNvSpPr>
          <p:nvPr>
            <p:ph type="sldNum" sz="quarter" idx="8"/>
          </p:nvPr>
        </p:nvSpPr>
        <p:spPr/>
        <p:txBody>
          <a:bodyPr/>
          <a:lstStyle>
            <a:lvl1pPr>
              <a:defRPr/>
            </a:lvl1pPr>
          </a:lstStyle>
          <a:p>
            <a:pPr lvl="0"/>
            <a:fld id="{64ED220F-9165-45CA-949D-4488ACB5F3AE}" type="slidenum">
              <a:rPr/>
              <a:t>‹N°›</a:t>
            </a:fld>
            <a:endParaRPr lang="fr-FR"/>
          </a:p>
        </p:txBody>
      </p:sp>
      <p:cxnSp>
        <p:nvCxnSpPr>
          <p:cNvPr id="7" name="Straight Connector 25"/>
          <p:cNvCxnSpPr/>
          <p:nvPr/>
        </p:nvCxnSpPr>
        <p:spPr>
          <a:xfrm>
            <a:off x="1453896" y="1847088"/>
            <a:ext cx="9607518" cy="0"/>
          </a:xfrm>
          <a:prstGeom prst="straightConnector1">
            <a:avLst/>
          </a:prstGeom>
          <a:noFill/>
          <a:ln w="31747" cap="flat">
            <a:solidFill>
              <a:srgbClr val="B71E42"/>
            </a:solidFill>
            <a:prstDash val="soli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9439113" y="798975"/>
            <a:ext cx="1615744" cy="4659892"/>
          </a:xfrm>
        </p:spPr>
        <p:txBody>
          <a:bodyPr vert="eaVert"/>
          <a:lstStyle>
            <a:lvl1pPr>
              <a:defRPr/>
            </a:lvl1pPr>
          </a:lstStyle>
          <a:p>
            <a:pPr lvl="0"/>
            <a:r>
              <a:rPr lang="fr-FR"/>
              <a:t>Modifiez le style du titre</a:t>
            </a:r>
            <a:endParaRPr lang="en-US"/>
          </a:p>
        </p:txBody>
      </p:sp>
      <p:sp>
        <p:nvSpPr>
          <p:cNvPr id="3" name="Vertical Text Placeholder 2"/>
          <p:cNvSpPr txBox="1">
            <a:spLocks noGrp="1"/>
          </p:cNvSpPr>
          <p:nvPr>
            <p:ph type="body" orient="vert" idx="1" hasCustomPrompt="1"/>
          </p:nvPr>
        </p:nvSpPr>
        <p:spPr>
          <a:xfrm>
            <a:off x="1444669" y="798975"/>
            <a:ext cx="7828827" cy="4659892"/>
          </a:xfrm>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txBox="1">
            <a:spLocks noGrp="1"/>
          </p:cNvSpPr>
          <p:nvPr>
            <p:ph type="dt" sz="half" idx="7"/>
          </p:nvPr>
        </p:nvSpPr>
        <p:spPr/>
        <p:txBody>
          <a:bodyPr/>
          <a:lstStyle>
            <a:lvl1pPr>
              <a:defRPr/>
            </a:lvl1pPr>
          </a:lstStyle>
          <a:p>
            <a:pPr lvl="0"/>
            <a:fld id="{426AA0CD-615E-4DF9-BA6F-05E4FA5ECFAE}" type="datetime1">
              <a:rPr lang="fr-FR"/>
              <a:t>30/04/2026</a:t>
            </a:fld>
            <a:endParaRPr lang="fr-FR"/>
          </a:p>
        </p:txBody>
      </p:sp>
      <p:sp>
        <p:nvSpPr>
          <p:cNvPr id="5" name="Footer Placeholder 4"/>
          <p:cNvSpPr txBox="1">
            <a:spLocks noGrp="1"/>
          </p:cNvSpPr>
          <p:nvPr>
            <p:ph type="ftr" sz="quarter" idx="9"/>
          </p:nvPr>
        </p:nvSpPr>
        <p:spPr/>
        <p:txBody>
          <a:bodyPr/>
          <a:lstStyle>
            <a:lvl1pPr>
              <a:defRPr/>
            </a:lvl1pPr>
          </a:lstStyle>
          <a:p>
            <a:pPr lvl="0"/>
            <a:endParaRPr lang="fr-FR"/>
          </a:p>
        </p:txBody>
      </p:sp>
      <p:sp>
        <p:nvSpPr>
          <p:cNvPr id="6" name="Slide Number Placeholder 5"/>
          <p:cNvSpPr txBox="1">
            <a:spLocks noGrp="1"/>
          </p:cNvSpPr>
          <p:nvPr>
            <p:ph type="sldNum" sz="quarter" idx="8"/>
          </p:nvPr>
        </p:nvSpPr>
        <p:spPr/>
        <p:txBody>
          <a:bodyPr/>
          <a:lstStyle>
            <a:lvl1pPr>
              <a:defRPr/>
            </a:lvl1pPr>
          </a:lstStyle>
          <a:p>
            <a:pPr lvl="0"/>
            <a:fld id="{3269F597-B1B7-4521-92D0-1483785E922A}" type="slidenum">
              <a:rPr/>
              <a:t>‹N°›</a:t>
            </a:fld>
            <a:endParaRPr lang="fr-FR"/>
          </a:p>
        </p:txBody>
      </p:sp>
      <p:cxnSp>
        <p:nvCxnSpPr>
          <p:cNvPr id="7" name="Straight Connector 14"/>
          <p:cNvCxnSpPr/>
          <p:nvPr/>
        </p:nvCxnSpPr>
        <p:spPr>
          <a:xfrm>
            <a:off x="9439113" y="798975"/>
            <a:ext cx="0" cy="4659883"/>
          </a:xfrm>
          <a:prstGeom prst="straightConnector1">
            <a:avLst/>
          </a:prstGeom>
          <a:noFill/>
          <a:ln w="31747" cap="flat">
            <a:solidFill>
              <a:srgbClr val="B71E42"/>
            </a:solidFill>
            <a:prstDash val="soli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12192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240" indent="-39624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t>‹N°›</a:t>
            </a:fld>
            <a:endParaRPr lang="fr-F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a:t>Modifiez le style du titre</a:t>
            </a:r>
          </a:p>
        </p:txBody>
      </p:sp>
      <p:sp>
        <p:nvSpPr>
          <p:cNvPr id="3" name="Sous-titre 2"/>
          <p:cNvSpPr>
            <a:spLocks noGrp="1"/>
          </p:cNvSpPr>
          <p:nvPr>
            <p:ph type="subTitle" idx="1" hasCustomPrompt="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hasCustomPrompt="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hasCustomPrompt="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hasCustomPrompt="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hasCustomPrompt="1"/>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4C952565-E89E-4E16-B7AC-301D33F1D6E0}" type="datetimeFigureOut">
              <a:rPr lang="fr-FR" smtClean="0"/>
              <a:t>30/04/2026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hasCustomPrompt="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hasCustomPrompt="1"/>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hasCustomPrompt="1"/>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hasCustomPrompt="1"/>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4C952565-E89E-4E16-B7AC-301D33F1D6E0}" type="datetimeFigureOut">
              <a:rPr lang="fr-FR" smtClean="0"/>
              <a:t>30/04/2026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4C952565-E89E-4E16-B7AC-301D33F1D6E0}" type="datetimeFigureOut">
              <a:rPr lang="fr-FR" smtClean="0"/>
              <a:t>30/04/2026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C952565-E89E-4E16-B7AC-301D33F1D6E0}" type="datetimeFigureOut">
              <a:rPr lang="fr-FR" smtClean="0"/>
              <a:t>30/04/2026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fr-FR"/>
              <a:t>Modifiez le style du titre</a:t>
            </a:r>
            <a:endParaRPr lang="en-US"/>
          </a:p>
        </p:txBody>
      </p:sp>
      <p:sp>
        <p:nvSpPr>
          <p:cNvPr id="3" name="Content Placeholder 2"/>
          <p:cNvSpPr txBox="1">
            <a:spLocks noGrp="1"/>
          </p:cNvSpPr>
          <p:nvPr>
            <p:ph idx="1" hasCustomPrompt="1"/>
          </p:nvPr>
        </p:nvSpPr>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txBox="1">
            <a:spLocks noGrp="1"/>
          </p:cNvSpPr>
          <p:nvPr>
            <p:ph type="dt" sz="half" idx="7"/>
          </p:nvPr>
        </p:nvSpPr>
        <p:spPr/>
        <p:txBody>
          <a:bodyPr/>
          <a:lstStyle>
            <a:lvl1pPr>
              <a:defRPr/>
            </a:lvl1pPr>
          </a:lstStyle>
          <a:p>
            <a:pPr lvl="0"/>
            <a:fld id="{CB7C7C40-F3D5-4F13-823F-033F494E1350}" type="datetime1">
              <a:rPr lang="fr-FR"/>
              <a:t>30/04/2026</a:t>
            </a:fld>
            <a:endParaRPr lang="fr-FR"/>
          </a:p>
        </p:txBody>
      </p:sp>
      <p:sp>
        <p:nvSpPr>
          <p:cNvPr id="5" name="Footer Placeholder 4"/>
          <p:cNvSpPr txBox="1">
            <a:spLocks noGrp="1"/>
          </p:cNvSpPr>
          <p:nvPr>
            <p:ph type="ftr" sz="quarter" idx="9"/>
          </p:nvPr>
        </p:nvSpPr>
        <p:spPr/>
        <p:txBody>
          <a:bodyPr/>
          <a:lstStyle>
            <a:lvl1pPr>
              <a:defRPr/>
            </a:lvl1pPr>
          </a:lstStyle>
          <a:p>
            <a:pPr lvl="0"/>
            <a:endParaRPr lang="fr-FR"/>
          </a:p>
        </p:txBody>
      </p:sp>
      <p:sp>
        <p:nvSpPr>
          <p:cNvPr id="6" name="Slide Number Placeholder 5"/>
          <p:cNvSpPr txBox="1">
            <a:spLocks noGrp="1"/>
          </p:cNvSpPr>
          <p:nvPr>
            <p:ph type="sldNum" sz="quarter" idx="8"/>
          </p:nvPr>
        </p:nvSpPr>
        <p:spPr/>
        <p:txBody>
          <a:bodyPr/>
          <a:lstStyle>
            <a:lvl1pPr>
              <a:defRPr/>
            </a:lvl1pPr>
          </a:lstStyle>
          <a:p>
            <a:pPr lvl="0"/>
            <a:fld id="{6E6C56A5-5159-475F-9D87-D55B61091323}" type="slidenum">
              <a:rPr/>
              <a:t>‹N°›</a:t>
            </a:fld>
            <a:endParaRPr lang="fr-FR"/>
          </a:p>
        </p:txBody>
      </p:sp>
      <p:cxnSp>
        <p:nvCxnSpPr>
          <p:cNvPr id="7" name="Straight Connector 32"/>
          <p:cNvCxnSpPr/>
          <p:nvPr/>
        </p:nvCxnSpPr>
        <p:spPr>
          <a:xfrm>
            <a:off x="1453896" y="1847088"/>
            <a:ext cx="9607518" cy="0"/>
          </a:xfrm>
          <a:prstGeom prst="straightConnector1">
            <a:avLst/>
          </a:prstGeom>
          <a:noFill/>
          <a:ln w="31747" cap="flat">
            <a:solidFill>
              <a:srgbClr val="B71E42"/>
            </a:solidFill>
            <a:prstDash val="solid"/>
          </a:ln>
        </p:spPr>
      </p:cxn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hasCustomPrompt="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hasCustomPrompt="1"/>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4C952565-E89E-4E16-B7AC-301D33F1D6E0}" type="datetimeFigureOut">
              <a:rPr lang="fr-FR" smtClean="0"/>
              <a:t>30/04/2026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4C952565-E89E-4E16-B7AC-301D33F1D6E0}" type="datetimeFigureOut">
              <a:rPr lang="fr-FR" smtClean="0"/>
              <a:t>30/04/2026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hasCustomPrompt="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Modifiez le style du titre</a:t>
            </a:r>
          </a:p>
        </p:txBody>
      </p:sp>
      <p:sp>
        <p:nvSpPr>
          <p:cNvPr id="3" name="Espace réservé du texte vertical 2"/>
          <p:cNvSpPr>
            <a:spLocks noGrp="1"/>
          </p:cNvSpPr>
          <p:nvPr>
            <p:ph type="body" orient="vert" idx="1" hasCustomPrompt="1"/>
          </p:nvPr>
        </p:nvSpPr>
        <p:spPr>
          <a:xfrm>
            <a:off x="609600" y="274639"/>
            <a:ext cx="80264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047B50-0BD2-4068-8124-0DFEB9DD23D4}"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txBox="1">
            <a:spLocks noGrp="1"/>
          </p:cNvSpPr>
          <p:nvPr>
            <p:ph type="title"/>
          </p:nvPr>
        </p:nvSpPr>
        <p:spPr>
          <a:xfrm>
            <a:off x="1454243" y="1756132"/>
            <a:ext cx="8643155" cy="1887952"/>
          </a:xfrm>
        </p:spPr>
        <p:txBody>
          <a:bodyPr anchor="b"/>
          <a:lstStyle>
            <a:lvl1pPr>
              <a:defRPr sz="3600"/>
            </a:lvl1pPr>
          </a:lstStyle>
          <a:p>
            <a:pPr lvl="0"/>
            <a:r>
              <a:rPr lang="fr-FR"/>
              <a:t>Modifiez le style du titre</a:t>
            </a:r>
            <a:endParaRPr lang="en-US"/>
          </a:p>
        </p:txBody>
      </p:sp>
      <p:sp>
        <p:nvSpPr>
          <p:cNvPr id="3" name="Text Placeholder 2"/>
          <p:cNvSpPr txBox="1">
            <a:spLocks noGrp="1"/>
          </p:cNvSpPr>
          <p:nvPr>
            <p:ph type="body" idx="1" hasCustomPrompt="1"/>
          </p:nvPr>
        </p:nvSpPr>
        <p:spPr>
          <a:xfrm>
            <a:off x="1454243" y="3806199"/>
            <a:ext cx="8630445" cy="1012926"/>
          </a:xfrm>
        </p:spPr>
        <p:txBody>
          <a:bodyPr tIns="91440"/>
          <a:lstStyle>
            <a:lvl1pPr marL="0" indent="0">
              <a:buNone/>
              <a:defRPr sz="1800"/>
            </a:lvl1pPr>
          </a:lstStyle>
          <a:p>
            <a:pPr lvl="0"/>
            <a:r>
              <a:rPr lang="fr-FR"/>
              <a:t>Cliquez pour modifier les styles du texte du masque</a:t>
            </a:r>
          </a:p>
        </p:txBody>
      </p:sp>
      <p:sp>
        <p:nvSpPr>
          <p:cNvPr id="4" name="Date Placeholder 3"/>
          <p:cNvSpPr txBox="1">
            <a:spLocks noGrp="1"/>
          </p:cNvSpPr>
          <p:nvPr>
            <p:ph type="dt" sz="half" idx="7"/>
          </p:nvPr>
        </p:nvSpPr>
        <p:spPr/>
        <p:txBody>
          <a:bodyPr/>
          <a:lstStyle>
            <a:lvl1pPr>
              <a:defRPr/>
            </a:lvl1pPr>
          </a:lstStyle>
          <a:p>
            <a:pPr lvl="0"/>
            <a:fld id="{D00CF6FF-D2B4-4DBA-9C95-42E7E3EDD9CC}" type="datetime1">
              <a:rPr lang="fr-FR"/>
              <a:t>30/04/2026</a:t>
            </a:fld>
            <a:endParaRPr lang="fr-FR"/>
          </a:p>
        </p:txBody>
      </p:sp>
      <p:sp>
        <p:nvSpPr>
          <p:cNvPr id="5" name="Footer Placeholder 4"/>
          <p:cNvSpPr txBox="1">
            <a:spLocks noGrp="1"/>
          </p:cNvSpPr>
          <p:nvPr>
            <p:ph type="ftr" sz="quarter" idx="9"/>
          </p:nvPr>
        </p:nvSpPr>
        <p:spPr/>
        <p:txBody>
          <a:bodyPr/>
          <a:lstStyle>
            <a:lvl1pPr>
              <a:defRPr/>
            </a:lvl1pPr>
          </a:lstStyle>
          <a:p>
            <a:pPr lvl="0"/>
            <a:endParaRPr lang="fr-FR"/>
          </a:p>
        </p:txBody>
      </p:sp>
      <p:sp>
        <p:nvSpPr>
          <p:cNvPr id="6" name="Slide Number Placeholder 5"/>
          <p:cNvSpPr txBox="1">
            <a:spLocks noGrp="1"/>
          </p:cNvSpPr>
          <p:nvPr>
            <p:ph type="sldNum" sz="quarter" idx="8"/>
          </p:nvPr>
        </p:nvSpPr>
        <p:spPr/>
        <p:txBody>
          <a:bodyPr/>
          <a:lstStyle>
            <a:lvl1pPr>
              <a:defRPr/>
            </a:lvl1pPr>
          </a:lstStyle>
          <a:p>
            <a:pPr lvl="0"/>
            <a:fld id="{11CB881A-5FD2-4CFB-9F94-0703B24F9A79}" type="slidenum">
              <a:rPr/>
              <a:t>‹N°›</a:t>
            </a:fld>
            <a:endParaRPr lang="fr-FR"/>
          </a:p>
        </p:txBody>
      </p:sp>
      <p:cxnSp>
        <p:nvCxnSpPr>
          <p:cNvPr id="7" name="Straight Connector 14"/>
          <p:cNvCxnSpPr/>
          <p:nvPr/>
        </p:nvCxnSpPr>
        <p:spPr>
          <a:xfrm>
            <a:off x="1454243" y="3804982"/>
            <a:ext cx="8630445" cy="0"/>
          </a:xfrm>
          <a:prstGeom prst="straightConnector1">
            <a:avLst/>
          </a:prstGeom>
          <a:noFill/>
          <a:ln w="31747" cap="flat">
            <a:solidFill>
              <a:srgbClr val="B71E42"/>
            </a:solidFill>
            <a:prstDash val="soli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txBox="1">
            <a:spLocks noGrp="1"/>
          </p:cNvSpPr>
          <p:nvPr>
            <p:ph type="title"/>
          </p:nvPr>
        </p:nvSpPr>
        <p:spPr>
          <a:xfrm>
            <a:off x="1449214" y="804891"/>
            <a:ext cx="9605634" cy="1059304"/>
          </a:xfrm>
        </p:spPr>
        <p:txBody>
          <a:bodyPr/>
          <a:lstStyle>
            <a:lvl1pPr>
              <a:defRPr/>
            </a:lvl1pPr>
          </a:lstStyle>
          <a:p>
            <a:pPr lvl="0"/>
            <a:r>
              <a:rPr lang="fr-FR"/>
              <a:t>Modifiez le style du titre</a:t>
            </a:r>
            <a:endParaRPr lang="en-US"/>
          </a:p>
        </p:txBody>
      </p:sp>
      <p:sp>
        <p:nvSpPr>
          <p:cNvPr id="3" name="Content Placeholder 2"/>
          <p:cNvSpPr txBox="1">
            <a:spLocks noGrp="1"/>
          </p:cNvSpPr>
          <p:nvPr>
            <p:ph idx="1" hasCustomPrompt="1"/>
          </p:nvPr>
        </p:nvSpPr>
        <p:spPr>
          <a:xfrm>
            <a:off x="1447330" y="2010875"/>
            <a:ext cx="4645152" cy="3448595"/>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txBox="1">
            <a:spLocks noGrp="1"/>
          </p:cNvSpPr>
          <p:nvPr>
            <p:ph idx="2" hasCustomPrompt="1"/>
          </p:nvPr>
        </p:nvSpPr>
        <p:spPr>
          <a:xfrm>
            <a:off x="6413775" y="2017340"/>
            <a:ext cx="4645152" cy="3441518"/>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txBox="1">
            <a:spLocks noGrp="1"/>
          </p:cNvSpPr>
          <p:nvPr>
            <p:ph type="dt" sz="half" idx="7"/>
          </p:nvPr>
        </p:nvSpPr>
        <p:spPr/>
        <p:txBody>
          <a:bodyPr/>
          <a:lstStyle>
            <a:lvl1pPr>
              <a:defRPr/>
            </a:lvl1pPr>
          </a:lstStyle>
          <a:p>
            <a:pPr lvl="0"/>
            <a:fld id="{87066B72-2C8B-420C-92CA-E38B82A9A0C3}" type="datetime1">
              <a:rPr lang="fr-FR"/>
              <a:t>30/04/2026</a:t>
            </a:fld>
            <a:endParaRPr lang="fr-FR"/>
          </a:p>
        </p:txBody>
      </p:sp>
      <p:sp>
        <p:nvSpPr>
          <p:cNvPr id="6" name="Footer Placeholder 5"/>
          <p:cNvSpPr txBox="1">
            <a:spLocks noGrp="1"/>
          </p:cNvSpPr>
          <p:nvPr>
            <p:ph type="ftr" sz="quarter" idx="9"/>
          </p:nvPr>
        </p:nvSpPr>
        <p:spPr/>
        <p:txBody>
          <a:bodyPr/>
          <a:lstStyle>
            <a:lvl1pPr>
              <a:defRPr/>
            </a:lvl1pPr>
          </a:lstStyle>
          <a:p>
            <a:pPr lvl="0"/>
            <a:endParaRPr lang="fr-FR"/>
          </a:p>
        </p:txBody>
      </p:sp>
      <p:sp>
        <p:nvSpPr>
          <p:cNvPr id="7" name="Slide Number Placeholder 6"/>
          <p:cNvSpPr txBox="1">
            <a:spLocks noGrp="1"/>
          </p:cNvSpPr>
          <p:nvPr>
            <p:ph type="sldNum" sz="quarter" idx="8"/>
          </p:nvPr>
        </p:nvSpPr>
        <p:spPr/>
        <p:txBody>
          <a:bodyPr/>
          <a:lstStyle>
            <a:lvl1pPr>
              <a:defRPr/>
            </a:lvl1pPr>
          </a:lstStyle>
          <a:p>
            <a:pPr lvl="0"/>
            <a:fld id="{65D10F46-D0A8-4207-A5A3-7995A8643A14}" type="slidenum">
              <a:rPr/>
              <a:t>‹N°›</a:t>
            </a:fld>
            <a:endParaRPr lang="fr-FR"/>
          </a:p>
        </p:txBody>
      </p:sp>
      <p:cxnSp>
        <p:nvCxnSpPr>
          <p:cNvPr id="8" name="Straight Connector 34"/>
          <p:cNvCxnSpPr/>
          <p:nvPr/>
        </p:nvCxnSpPr>
        <p:spPr>
          <a:xfrm>
            <a:off x="1453896" y="1847088"/>
            <a:ext cx="9607518" cy="0"/>
          </a:xfrm>
          <a:prstGeom prst="straightConnector1">
            <a:avLst/>
          </a:prstGeom>
          <a:noFill/>
          <a:ln w="31747" cap="flat">
            <a:solidFill>
              <a:srgbClr val="B71E42"/>
            </a:solidFill>
            <a:prstDash val="soli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txBox="1">
            <a:spLocks noGrp="1"/>
          </p:cNvSpPr>
          <p:nvPr>
            <p:ph type="title"/>
          </p:nvPr>
        </p:nvSpPr>
        <p:spPr>
          <a:xfrm>
            <a:off x="1447193" y="804159"/>
            <a:ext cx="9607664" cy="1056314"/>
          </a:xfrm>
        </p:spPr>
        <p:txBody>
          <a:bodyPr/>
          <a:lstStyle>
            <a:lvl1pPr>
              <a:defRPr/>
            </a:lvl1pPr>
          </a:lstStyle>
          <a:p>
            <a:pPr lvl="0"/>
            <a:r>
              <a:rPr lang="fr-FR"/>
              <a:t>Modifiez le style du titre</a:t>
            </a:r>
            <a:endParaRPr lang="en-US"/>
          </a:p>
        </p:txBody>
      </p:sp>
      <p:sp>
        <p:nvSpPr>
          <p:cNvPr id="3" name="Text Placeholder 2"/>
          <p:cNvSpPr txBox="1">
            <a:spLocks noGrp="1"/>
          </p:cNvSpPr>
          <p:nvPr>
            <p:ph type="body" idx="1" hasCustomPrompt="1"/>
          </p:nvPr>
        </p:nvSpPr>
        <p:spPr>
          <a:xfrm>
            <a:off x="1447193" y="2019552"/>
            <a:ext cx="4645152" cy="801947"/>
          </a:xfrm>
        </p:spPr>
        <p:txBody>
          <a:bodyPr anchor="b"/>
          <a:lstStyle>
            <a:lvl1pPr marL="0" indent="0">
              <a:lnSpc>
                <a:spcPct val="100000"/>
              </a:lnSpc>
              <a:buNone/>
              <a:defRPr sz="2200" cap="all">
                <a:solidFill>
                  <a:srgbClr val="B71E42"/>
                </a:solidFill>
              </a:defRPr>
            </a:lvl1pPr>
          </a:lstStyle>
          <a:p>
            <a:pPr lvl="0"/>
            <a:r>
              <a:rPr lang="fr-FR"/>
              <a:t>Cliquez pour modifier les styles du texte du masque</a:t>
            </a:r>
          </a:p>
        </p:txBody>
      </p:sp>
      <p:sp>
        <p:nvSpPr>
          <p:cNvPr id="4" name="Content Placeholder 3"/>
          <p:cNvSpPr txBox="1">
            <a:spLocks noGrp="1"/>
          </p:cNvSpPr>
          <p:nvPr>
            <p:ph idx="2" hasCustomPrompt="1"/>
          </p:nvPr>
        </p:nvSpPr>
        <p:spPr>
          <a:xfrm>
            <a:off x="1447193" y="2824270"/>
            <a:ext cx="4645152" cy="2644453"/>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txBox="1">
            <a:spLocks noGrp="1"/>
          </p:cNvSpPr>
          <p:nvPr>
            <p:ph type="body" idx="3" hasCustomPrompt="1"/>
          </p:nvPr>
        </p:nvSpPr>
        <p:spPr>
          <a:xfrm>
            <a:off x="6412358" y="2023000"/>
            <a:ext cx="4645152" cy="802239"/>
          </a:xfrm>
        </p:spPr>
        <p:txBody>
          <a:bodyPr anchor="b"/>
          <a:lstStyle>
            <a:lvl1pPr marL="0" indent="0">
              <a:lnSpc>
                <a:spcPct val="100000"/>
              </a:lnSpc>
              <a:buNone/>
              <a:defRPr sz="2200" cap="all">
                <a:solidFill>
                  <a:srgbClr val="B71E42"/>
                </a:solidFill>
              </a:defRPr>
            </a:lvl1pPr>
          </a:lstStyle>
          <a:p>
            <a:pPr lvl="0"/>
            <a:r>
              <a:rPr lang="fr-FR"/>
              <a:t>Cliquez pour modifier les styles du texte du masque</a:t>
            </a:r>
          </a:p>
        </p:txBody>
      </p:sp>
      <p:sp>
        <p:nvSpPr>
          <p:cNvPr id="6" name="Content Placeholder 5"/>
          <p:cNvSpPr txBox="1">
            <a:spLocks noGrp="1"/>
          </p:cNvSpPr>
          <p:nvPr>
            <p:ph idx="4" hasCustomPrompt="1"/>
          </p:nvPr>
        </p:nvSpPr>
        <p:spPr>
          <a:xfrm>
            <a:off x="6412358" y="2821490"/>
            <a:ext cx="4645152" cy="2637367"/>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txBox="1">
            <a:spLocks noGrp="1"/>
          </p:cNvSpPr>
          <p:nvPr>
            <p:ph type="dt" sz="half" idx="7"/>
          </p:nvPr>
        </p:nvSpPr>
        <p:spPr/>
        <p:txBody>
          <a:bodyPr/>
          <a:lstStyle>
            <a:lvl1pPr>
              <a:defRPr/>
            </a:lvl1pPr>
          </a:lstStyle>
          <a:p>
            <a:pPr lvl="0"/>
            <a:fld id="{FC5A14CB-D160-4948-91DA-2D3B1D1A2144}" type="datetime1">
              <a:rPr lang="fr-FR"/>
              <a:t>30/04/2026</a:t>
            </a:fld>
            <a:endParaRPr lang="fr-FR"/>
          </a:p>
        </p:txBody>
      </p:sp>
      <p:sp>
        <p:nvSpPr>
          <p:cNvPr id="8" name="Footer Placeholder 7"/>
          <p:cNvSpPr txBox="1">
            <a:spLocks noGrp="1"/>
          </p:cNvSpPr>
          <p:nvPr>
            <p:ph type="ftr" sz="quarter" idx="9"/>
          </p:nvPr>
        </p:nvSpPr>
        <p:spPr/>
        <p:txBody>
          <a:bodyPr/>
          <a:lstStyle>
            <a:lvl1pPr>
              <a:defRPr/>
            </a:lvl1pPr>
          </a:lstStyle>
          <a:p>
            <a:pPr lvl="0"/>
            <a:endParaRPr lang="fr-FR"/>
          </a:p>
        </p:txBody>
      </p:sp>
      <p:sp>
        <p:nvSpPr>
          <p:cNvPr id="9" name="Slide Number Placeholder 8"/>
          <p:cNvSpPr txBox="1">
            <a:spLocks noGrp="1"/>
          </p:cNvSpPr>
          <p:nvPr>
            <p:ph type="sldNum" sz="quarter" idx="8"/>
          </p:nvPr>
        </p:nvSpPr>
        <p:spPr/>
        <p:txBody>
          <a:bodyPr/>
          <a:lstStyle>
            <a:lvl1pPr>
              <a:defRPr/>
            </a:lvl1pPr>
          </a:lstStyle>
          <a:p>
            <a:pPr lvl="0"/>
            <a:fld id="{06CF895E-3917-4AAB-AB9F-D978A41A168B}" type="slidenum">
              <a:rPr/>
              <a:t>‹N°›</a:t>
            </a:fld>
            <a:endParaRPr lang="fr-FR"/>
          </a:p>
        </p:txBody>
      </p:sp>
      <p:cxnSp>
        <p:nvCxnSpPr>
          <p:cNvPr id="10" name="Straight Connector 28"/>
          <p:cNvCxnSpPr/>
          <p:nvPr/>
        </p:nvCxnSpPr>
        <p:spPr>
          <a:xfrm>
            <a:off x="1453896" y="1847088"/>
            <a:ext cx="9607518" cy="0"/>
          </a:xfrm>
          <a:prstGeom prst="straightConnector1">
            <a:avLst/>
          </a:prstGeom>
          <a:noFill/>
          <a:ln w="31747" cap="flat">
            <a:solidFill>
              <a:srgbClr val="B71E42"/>
            </a:solidFill>
            <a:prstDash val="solid"/>
          </a:ln>
        </p:spPr>
      </p:cxn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fr-FR"/>
              <a:t>Modifiez le style du titre</a:t>
            </a:r>
            <a:endParaRPr lang="en-US"/>
          </a:p>
        </p:txBody>
      </p:sp>
      <p:sp>
        <p:nvSpPr>
          <p:cNvPr id="3" name="Date Placeholder 2"/>
          <p:cNvSpPr txBox="1">
            <a:spLocks noGrp="1"/>
          </p:cNvSpPr>
          <p:nvPr>
            <p:ph type="dt" sz="half" idx="7"/>
          </p:nvPr>
        </p:nvSpPr>
        <p:spPr/>
        <p:txBody>
          <a:bodyPr/>
          <a:lstStyle>
            <a:lvl1pPr>
              <a:defRPr/>
            </a:lvl1pPr>
          </a:lstStyle>
          <a:p>
            <a:pPr lvl="0"/>
            <a:fld id="{15383425-AA6A-42CD-855E-99D2AA05A461}" type="datetime1">
              <a:rPr lang="fr-FR"/>
              <a:t>30/04/2026</a:t>
            </a:fld>
            <a:endParaRPr lang="fr-FR"/>
          </a:p>
        </p:txBody>
      </p:sp>
      <p:sp>
        <p:nvSpPr>
          <p:cNvPr id="4" name="Footer Placeholder 3"/>
          <p:cNvSpPr txBox="1">
            <a:spLocks noGrp="1"/>
          </p:cNvSpPr>
          <p:nvPr>
            <p:ph type="ftr" sz="quarter" idx="9"/>
          </p:nvPr>
        </p:nvSpPr>
        <p:spPr/>
        <p:txBody>
          <a:bodyPr/>
          <a:lstStyle>
            <a:lvl1pPr>
              <a:defRPr/>
            </a:lvl1pPr>
          </a:lstStyle>
          <a:p>
            <a:pPr lvl="0"/>
            <a:endParaRPr lang="fr-FR"/>
          </a:p>
        </p:txBody>
      </p:sp>
      <p:sp>
        <p:nvSpPr>
          <p:cNvPr id="5" name="Slide Number Placeholder 4"/>
          <p:cNvSpPr txBox="1">
            <a:spLocks noGrp="1"/>
          </p:cNvSpPr>
          <p:nvPr>
            <p:ph type="sldNum" sz="quarter" idx="8"/>
          </p:nvPr>
        </p:nvSpPr>
        <p:spPr/>
        <p:txBody>
          <a:bodyPr/>
          <a:lstStyle>
            <a:lvl1pPr>
              <a:defRPr/>
            </a:lvl1pPr>
          </a:lstStyle>
          <a:p>
            <a:pPr lvl="0"/>
            <a:fld id="{35963D8A-7832-4B1E-8CB6-FF8DD825ABFE}" type="slidenum">
              <a:rPr/>
              <a:t>‹N°›</a:t>
            </a:fld>
            <a:endParaRPr lang="fr-FR"/>
          </a:p>
        </p:txBody>
      </p:sp>
      <p:cxnSp>
        <p:nvCxnSpPr>
          <p:cNvPr id="6" name="Straight Connector 24"/>
          <p:cNvCxnSpPr/>
          <p:nvPr/>
        </p:nvCxnSpPr>
        <p:spPr>
          <a:xfrm>
            <a:off x="1453896" y="1847088"/>
            <a:ext cx="9607518" cy="0"/>
          </a:xfrm>
          <a:prstGeom prst="straightConnector1">
            <a:avLst/>
          </a:prstGeom>
          <a:noFill/>
          <a:ln w="31747" cap="flat">
            <a:solidFill>
              <a:srgbClr val="B71E42"/>
            </a:solidFill>
            <a:prstDash val="soli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fld id="{1CAB1223-6B15-4A69-9C71-F221F5747CE2}" type="datetime1">
              <a:rPr lang="fr-FR"/>
              <a:t>30/04/2026</a:t>
            </a:fld>
            <a:endParaRPr lang="fr-FR"/>
          </a:p>
        </p:txBody>
      </p:sp>
      <p:sp>
        <p:nvSpPr>
          <p:cNvPr id="3" name="Footer Placeholder 2"/>
          <p:cNvSpPr txBox="1">
            <a:spLocks noGrp="1"/>
          </p:cNvSpPr>
          <p:nvPr>
            <p:ph type="ftr" sz="quarter" idx="9"/>
          </p:nvPr>
        </p:nvSpPr>
        <p:spPr/>
        <p:txBody>
          <a:bodyPr/>
          <a:lstStyle>
            <a:lvl1pPr>
              <a:defRPr/>
            </a:lvl1pPr>
          </a:lstStyle>
          <a:p>
            <a:pPr lvl="0"/>
            <a:endParaRPr lang="fr-FR"/>
          </a:p>
        </p:txBody>
      </p:sp>
      <p:sp>
        <p:nvSpPr>
          <p:cNvPr id="4" name="Slide Number Placeholder 3"/>
          <p:cNvSpPr txBox="1">
            <a:spLocks noGrp="1"/>
          </p:cNvSpPr>
          <p:nvPr>
            <p:ph type="sldNum" sz="quarter" idx="8"/>
          </p:nvPr>
        </p:nvSpPr>
        <p:spPr/>
        <p:txBody>
          <a:bodyPr/>
          <a:lstStyle>
            <a:lvl1pPr>
              <a:defRPr/>
            </a:lvl1pPr>
          </a:lstStyle>
          <a:p>
            <a:pPr lvl="0"/>
            <a:fld id="{060E6391-4022-4512-AE8A-8861922CCB53}" type="slidenum">
              <a:rPr/>
              <a:t>‹N°›</a:t>
            </a:fld>
            <a:endParaRPr lang="fr-F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txBox="1">
            <a:spLocks noGrp="1"/>
          </p:cNvSpPr>
          <p:nvPr>
            <p:ph type="title"/>
          </p:nvPr>
        </p:nvSpPr>
        <p:spPr>
          <a:xfrm>
            <a:off x="1444669" y="798975"/>
            <a:ext cx="3273094" cy="2247119"/>
          </a:xfrm>
        </p:spPr>
        <p:txBody>
          <a:bodyPr anchor="b"/>
          <a:lstStyle>
            <a:lvl1pPr>
              <a:defRPr sz="2400"/>
            </a:lvl1pPr>
          </a:lstStyle>
          <a:p>
            <a:pPr lvl="0"/>
            <a:r>
              <a:rPr lang="fr-FR"/>
              <a:t>Modifiez le style du titre</a:t>
            </a:r>
            <a:endParaRPr lang="en-US"/>
          </a:p>
        </p:txBody>
      </p:sp>
      <p:sp>
        <p:nvSpPr>
          <p:cNvPr id="3" name="Content Placeholder 2"/>
          <p:cNvSpPr txBox="1">
            <a:spLocks noGrp="1"/>
          </p:cNvSpPr>
          <p:nvPr>
            <p:ph idx="1" hasCustomPrompt="1"/>
          </p:nvPr>
        </p:nvSpPr>
        <p:spPr>
          <a:xfrm>
            <a:off x="5043711" y="798975"/>
            <a:ext cx="6012472" cy="4658822"/>
          </a:xfrm>
        </p:spPr>
        <p:txBody>
          <a:bodyPr anchor="ct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txBox="1">
            <a:spLocks noGrp="1"/>
          </p:cNvSpPr>
          <p:nvPr>
            <p:ph type="body" idx="2" hasCustomPrompt="1"/>
          </p:nvPr>
        </p:nvSpPr>
        <p:spPr>
          <a:xfrm>
            <a:off x="1444669" y="3205493"/>
            <a:ext cx="3275015" cy="2248180"/>
          </a:xfrm>
        </p:spPr>
        <p:txBody>
          <a:bodyPr/>
          <a:lstStyle>
            <a:lvl1pPr marL="0" indent="0">
              <a:buNone/>
              <a:defRPr sz="1600"/>
            </a:lvl1pPr>
          </a:lstStyle>
          <a:p>
            <a:pPr lvl="0"/>
            <a:r>
              <a:rPr lang="fr-FR"/>
              <a:t>Cliquez pour modifier les styles du texte du masque</a:t>
            </a:r>
          </a:p>
        </p:txBody>
      </p:sp>
      <p:sp>
        <p:nvSpPr>
          <p:cNvPr id="5" name="Date Placeholder 4"/>
          <p:cNvSpPr txBox="1">
            <a:spLocks noGrp="1"/>
          </p:cNvSpPr>
          <p:nvPr>
            <p:ph type="dt" sz="half" idx="7"/>
          </p:nvPr>
        </p:nvSpPr>
        <p:spPr/>
        <p:txBody>
          <a:bodyPr/>
          <a:lstStyle>
            <a:lvl1pPr>
              <a:defRPr/>
            </a:lvl1pPr>
          </a:lstStyle>
          <a:p>
            <a:pPr lvl="0"/>
            <a:fld id="{B1F9AB62-0D75-42DC-915F-1D6E15E93451}" type="datetime1">
              <a:rPr lang="fr-FR"/>
              <a:t>30/04/2026</a:t>
            </a:fld>
            <a:endParaRPr lang="fr-FR"/>
          </a:p>
        </p:txBody>
      </p:sp>
      <p:sp>
        <p:nvSpPr>
          <p:cNvPr id="6" name="Footer Placeholder 5"/>
          <p:cNvSpPr txBox="1">
            <a:spLocks noGrp="1"/>
          </p:cNvSpPr>
          <p:nvPr>
            <p:ph type="ftr" sz="quarter" idx="9"/>
          </p:nvPr>
        </p:nvSpPr>
        <p:spPr/>
        <p:txBody>
          <a:bodyPr/>
          <a:lstStyle>
            <a:lvl1pPr>
              <a:defRPr/>
            </a:lvl1pPr>
          </a:lstStyle>
          <a:p>
            <a:pPr lvl="0"/>
            <a:endParaRPr lang="fr-FR"/>
          </a:p>
        </p:txBody>
      </p:sp>
      <p:sp>
        <p:nvSpPr>
          <p:cNvPr id="7" name="Slide Number Placeholder 6"/>
          <p:cNvSpPr txBox="1">
            <a:spLocks noGrp="1"/>
          </p:cNvSpPr>
          <p:nvPr>
            <p:ph type="sldNum" sz="quarter" idx="8"/>
          </p:nvPr>
        </p:nvSpPr>
        <p:spPr/>
        <p:txBody>
          <a:bodyPr/>
          <a:lstStyle>
            <a:lvl1pPr>
              <a:defRPr/>
            </a:lvl1pPr>
          </a:lstStyle>
          <a:p>
            <a:pPr lvl="0"/>
            <a:fld id="{74879727-61F1-48D6-9FF6-7B61D287DDA1}" type="slidenum">
              <a:rPr/>
              <a:t>‹N°›</a:t>
            </a:fld>
            <a:endParaRPr lang="fr-FR"/>
          </a:p>
        </p:txBody>
      </p:sp>
      <p:cxnSp>
        <p:nvCxnSpPr>
          <p:cNvPr id="8" name="Straight Connector 16"/>
          <p:cNvCxnSpPr/>
          <p:nvPr/>
        </p:nvCxnSpPr>
        <p:spPr>
          <a:xfrm>
            <a:off x="1448281" y="3205493"/>
            <a:ext cx="3269492" cy="0"/>
          </a:xfrm>
          <a:prstGeom prst="straightConnector1">
            <a:avLst/>
          </a:prstGeom>
          <a:noFill/>
          <a:ln w="31747" cap="flat">
            <a:solidFill>
              <a:srgbClr val="B71E42"/>
            </a:solidFill>
            <a:prstDash val="soli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2" name="Group 7"/>
          <p:cNvGrpSpPr/>
          <p:nvPr/>
        </p:nvGrpSpPr>
        <p:grpSpPr>
          <a:xfrm>
            <a:off x="7477387" y="482172"/>
            <a:ext cx="4074529" cy="5149105"/>
            <a:chOff x="7477387" y="482172"/>
            <a:chExt cx="4074529" cy="5149105"/>
          </a:xfrm>
        </p:grpSpPr>
        <p:sp>
          <p:nvSpPr>
            <p:cNvPr id="3" name="Rectangle 17"/>
            <p:cNvSpPr/>
            <p:nvPr/>
          </p:nvSpPr>
          <p:spPr>
            <a:xfrm>
              <a:off x="7477387" y="482172"/>
              <a:ext cx="4074529" cy="5149105"/>
            </a:xfrm>
            <a:prstGeom prst="rect">
              <a:avLst/>
            </a:prstGeom>
            <a:gradFill>
              <a:gsLst>
                <a:gs pos="0">
                  <a:srgbClr val="000001"/>
                </a:gs>
                <a:gs pos="100000">
                  <a:srgbClr val="191919"/>
                </a:gs>
              </a:gsLst>
              <a:lin ang="5400000"/>
            </a:gradFill>
            <a:ln cap="flat">
              <a:noFill/>
              <a:prstDash val="solid"/>
            </a:ln>
            <a:effectLst>
              <a:outerShdw dist="228601" dir="4740049" algn="tl">
                <a:srgbClr val="000000">
                  <a:alpha val="34000"/>
                </a:srgbClr>
              </a:outerShdw>
            </a:effectLst>
          </p:spPr>
          <p:txBody>
            <a:bodyPr lIns="0" tIns="0" rIns="0" bIns="0"/>
            <a:lstStyle/>
            <a:p>
              <a:endParaRPr lang="fr-FR"/>
            </a:p>
          </p:txBody>
        </p:sp>
        <p:sp>
          <p:nvSpPr>
            <p:cNvPr id="4" name="Rectangle 18"/>
            <p:cNvSpPr/>
            <p:nvPr/>
          </p:nvSpPr>
          <p:spPr>
            <a:xfrm>
              <a:off x="7790450" y="812508"/>
              <a:ext cx="3450287" cy="4466450"/>
            </a:xfrm>
            <a:prstGeom prst="rect">
              <a:avLst/>
            </a:prstGeom>
            <a:gradFill>
              <a:gsLst>
                <a:gs pos="0">
                  <a:srgbClr val="DADADA"/>
                </a:gs>
                <a:gs pos="100000">
                  <a:srgbClr val="FFFFFE"/>
                </a:gs>
              </a:gsLst>
              <a:lin ang="16200000"/>
            </a:gradFill>
            <a:ln w="50804" cap="flat">
              <a:solidFill>
                <a:srgbClr val="191919"/>
              </a:solidFill>
              <a:prstDash val="solid"/>
              <a:miter/>
            </a:ln>
          </p:spPr>
          <p:txBody>
            <a:bodyPr lIns="0" tIns="0" rIns="0" bIns="0"/>
            <a:lstStyle/>
            <a:p>
              <a:endParaRPr lang="fr-FR"/>
            </a:p>
          </p:txBody>
        </p:sp>
      </p:grpSp>
      <p:sp>
        <p:nvSpPr>
          <p:cNvPr id="5" name="Title 1"/>
          <p:cNvSpPr txBox="1">
            <a:spLocks noGrp="1"/>
          </p:cNvSpPr>
          <p:nvPr>
            <p:ph type="title"/>
          </p:nvPr>
        </p:nvSpPr>
        <p:spPr>
          <a:xfrm>
            <a:off x="1451207" y="1129512"/>
            <a:ext cx="5532330" cy="1830583"/>
          </a:xfrm>
        </p:spPr>
        <p:txBody>
          <a:bodyPr anchor="b"/>
          <a:lstStyle>
            <a:lvl1pPr>
              <a:defRPr/>
            </a:lvl1pPr>
          </a:lstStyle>
          <a:p>
            <a:pPr lvl="0"/>
            <a:r>
              <a:rPr lang="fr-FR"/>
              <a:t>Modifiez le style du titre</a:t>
            </a:r>
            <a:endParaRPr lang="en-US"/>
          </a:p>
        </p:txBody>
      </p:sp>
      <p:sp>
        <p:nvSpPr>
          <p:cNvPr id="6" name="Picture Placeholder 2"/>
          <p:cNvSpPr txBox="1">
            <a:spLocks noGrp="1"/>
          </p:cNvSpPr>
          <p:nvPr>
            <p:ph type="pic" idx="1"/>
          </p:nvPr>
        </p:nvSpPr>
        <p:spPr>
          <a:xfrm>
            <a:off x="8124389" y="1122544"/>
            <a:ext cx="2791169" cy="3866330"/>
          </a:xfrm>
          <a:solidFill>
            <a:srgbClr val="D9D9D9"/>
          </a:solidFill>
        </p:spPr>
        <p:txBody>
          <a:bodyPr anchorCtr="1"/>
          <a:lstStyle>
            <a:lvl1pPr marL="0" indent="0" algn="ctr">
              <a:buNone/>
              <a:defRPr sz="3200"/>
            </a:lvl1pPr>
          </a:lstStyle>
          <a:p>
            <a:pPr lvl="0"/>
            <a:r>
              <a:rPr lang="fr-FR"/>
              <a:t>Cliquez sur l'icône pour ajouter une image</a:t>
            </a:r>
            <a:endParaRPr lang="en-US"/>
          </a:p>
        </p:txBody>
      </p:sp>
      <p:sp>
        <p:nvSpPr>
          <p:cNvPr id="7" name="Text Placeholder 3"/>
          <p:cNvSpPr txBox="1">
            <a:spLocks noGrp="1"/>
          </p:cNvSpPr>
          <p:nvPr>
            <p:ph type="body" idx="2" hasCustomPrompt="1"/>
          </p:nvPr>
        </p:nvSpPr>
        <p:spPr>
          <a:xfrm>
            <a:off x="1450329" y="3145993"/>
            <a:ext cx="5524402" cy="2003743"/>
          </a:xfrm>
        </p:spPr>
        <p:txBody>
          <a:bodyPr/>
          <a:lstStyle>
            <a:lvl1pPr marL="0" indent="0">
              <a:buNone/>
              <a:defRPr sz="1800"/>
            </a:lvl1pPr>
          </a:lstStyle>
          <a:p>
            <a:pPr lvl="0"/>
            <a:r>
              <a:rPr lang="fr-FR"/>
              <a:t>Cliquez pour modifier les styles du texte du masque</a:t>
            </a:r>
          </a:p>
        </p:txBody>
      </p:sp>
      <p:sp>
        <p:nvSpPr>
          <p:cNvPr id="8" name="Date Placeholder 4"/>
          <p:cNvSpPr txBox="1">
            <a:spLocks noGrp="1"/>
          </p:cNvSpPr>
          <p:nvPr>
            <p:ph type="dt" sz="half" idx="7"/>
          </p:nvPr>
        </p:nvSpPr>
        <p:spPr>
          <a:xfrm>
            <a:off x="1447385" y="5469858"/>
            <a:ext cx="5527346" cy="320122"/>
          </a:xfrm>
        </p:spPr>
        <p:txBody>
          <a:bodyPr/>
          <a:lstStyle>
            <a:lvl1pPr algn="l">
              <a:defRPr/>
            </a:lvl1pPr>
          </a:lstStyle>
          <a:p>
            <a:pPr lvl="0"/>
            <a:fld id="{27B072C1-C399-4FB8-989F-D77CB7B5B88B}" type="datetime1">
              <a:rPr lang="fr-FR"/>
              <a:t>30/04/2026</a:t>
            </a:fld>
            <a:endParaRPr lang="fr-FR"/>
          </a:p>
        </p:txBody>
      </p:sp>
      <p:sp>
        <p:nvSpPr>
          <p:cNvPr id="9" name="Footer Placeholder 5"/>
          <p:cNvSpPr txBox="1">
            <a:spLocks noGrp="1"/>
          </p:cNvSpPr>
          <p:nvPr>
            <p:ph type="ftr" sz="quarter" idx="9"/>
          </p:nvPr>
        </p:nvSpPr>
        <p:spPr>
          <a:xfrm>
            <a:off x="1447385" y="318640"/>
            <a:ext cx="5541007" cy="320926"/>
          </a:xfrm>
        </p:spPr>
        <p:txBody>
          <a:bodyPr/>
          <a:lstStyle>
            <a:lvl1pPr>
              <a:defRPr/>
            </a:lvl1pPr>
          </a:lstStyle>
          <a:p>
            <a:pPr lvl="0"/>
            <a:endParaRPr lang="fr-FR"/>
          </a:p>
        </p:txBody>
      </p:sp>
      <p:sp>
        <p:nvSpPr>
          <p:cNvPr id="10" name="Slide Number Placeholder 6"/>
          <p:cNvSpPr txBox="1">
            <a:spLocks noGrp="1"/>
          </p:cNvSpPr>
          <p:nvPr>
            <p:ph type="sldNum" sz="quarter" idx="8"/>
          </p:nvPr>
        </p:nvSpPr>
        <p:spPr/>
        <p:txBody>
          <a:bodyPr/>
          <a:lstStyle>
            <a:lvl1pPr>
              <a:defRPr/>
            </a:lvl1pPr>
          </a:lstStyle>
          <a:p>
            <a:pPr lvl="0"/>
            <a:fld id="{C7F2E448-1138-42FA-B3EC-9FA39361CFAD}" type="slidenum">
              <a:rPr/>
              <a:t>‹N°›</a:t>
            </a:fld>
            <a:endParaRPr lang="fr-FR"/>
          </a:p>
        </p:txBody>
      </p:sp>
      <p:cxnSp>
        <p:nvCxnSpPr>
          <p:cNvPr id="11" name="Straight Connector 30"/>
          <p:cNvCxnSpPr/>
          <p:nvPr/>
        </p:nvCxnSpPr>
        <p:spPr>
          <a:xfrm>
            <a:off x="1447385" y="3143606"/>
            <a:ext cx="5527347" cy="0"/>
          </a:xfrm>
          <a:prstGeom prst="straightConnector1">
            <a:avLst/>
          </a:prstGeom>
          <a:noFill/>
          <a:ln w="31747" cap="flat">
            <a:solidFill>
              <a:srgbClr val="B71E42"/>
            </a:solidFill>
            <a:prstDash val="soli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ECEAE7"/>
            </a:gs>
            <a:gs pos="100000">
              <a:srgbClr val="CAC6C1"/>
            </a:gs>
          </a:gsLst>
          <a:path path="circle">
            <a:fillToRect l="43000" r="57000" b="100000"/>
          </a:path>
        </a:gradFill>
        <a:effectLst/>
      </p:bgPr>
    </p:bg>
    <p:spTree>
      <p:nvGrpSpPr>
        <p:cNvPr id="1" name=""/>
        <p:cNvGrpSpPr/>
        <p:nvPr/>
      </p:nvGrpSpPr>
      <p:grpSpPr>
        <a:xfrm>
          <a:off x="0" y="0"/>
          <a:ext cx="0" cy="0"/>
          <a:chOff x="0" y="0"/>
          <a:chExt cx="0" cy="0"/>
        </a:xfrm>
      </p:grpSpPr>
      <p:sp>
        <p:nvSpPr>
          <p:cNvPr id="2" name="Rectangle 7"/>
          <p:cNvSpPr/>
          <p:nvPr/>
        </p:nvSpPr>
        <p:spPr>
          <a:xfrm>
            <a:off x="0" y="2019479"/>
            <a:ext cx="12191996" cy="4105939"/>
          </a:xfrm>
          <a:prstGeom prst="rect">
            <a:avLst/>
          </a:prstGeom>
          <a:gradFill>
            <a:gsLst>
              <a:gs pos="0">
                <a:srgbClr val="DFDBD5">
                  <a:alpha val="0"/>
                </a:srgbClr>
              </a:gs>
              <a:gs pos="100000">
                <a:srgbClr val="DFDBD5"/>
              </a:gs>
            </a:gsLst>
            <a:lin ang="5400000"/>
          </a:gradFill>
          <a:ln cap="flat">
            <a:noFill/>
            <a:prstDash val="solid"/>
          </a:ln>
        </p:spPr>
        <p:txBody>
          <a:bodyPr lIns="0" tIns="0" rIns="0" bIns="0"/>
          <a:lstStyle/>
          <a:p>
            <a:endParaRPr lang="fr-FR"/>
          </a:p>
        </p:txBody>
      </p:sp>
      <p:pic>
        <p:nvPicPr>
          <p:cNvPr id="3" name="Picture 6"/>
          <p:cNvPicPr>
            <a:picLocks noChangeAspect="1"/>
          </p:cNvPicPr>
          <p:nvPr/>
        </p:nvPicPr>
        <p:blipFill>
          <a:blip r:embed="rId14"/>
          <a:srcRect t="1538" b="-1538"/>
          <a:stretch>
            <a:fillRect/>
          </a:stretch>
        </p:blipFill>
        <p:spPr>
          <a:xfrm>
            <a:off x="0" y="6126480"/>
            <a:ext cx="12191996" cy="742950"/>
          </a:xfrm>
          <a:prstGeom prst="rect">
            <a:avLst/>
          </a:prstGeom>
          <a:noFill/>
          <a:ln cap="flat">
            <a:noFill/>
          </a:ln>
        </p:spPr>
      </p:pic>
      <p:sp>
        <p:nvSpPr>
          <p:cNvPr id="4" name="Title Placeholder 1"/>
          <p:cNvSpPr txBox="1">
            <a:spLocks noGrp="1"/>
          </p:cNvSpPr>
          <p:nvPr>
            <p:ph type="title"/>
          </p:nvPr>
        </p:nvSpPr>
        <p:spPr>
          <a:xfrm>
            <a:off x="1451582" y="804516"/>
            <a:ext cx="9603275" cy="1049237"/>
          </a:xfrm>
          <a:prstGeom prst="rect">
            <a:avLst/>
          </a:prstGeom>
          <a:noFill/>
          <a:ln>
            <a:noFill/>
          </a:ln>
        </p:spPr>
        <p:txBody>
          <a:bodyPr vert="horz" wrap="square" lIns="91440" tIns="45720" rIns="91440" bIns="45720" anchor="t" anchorCtr="0" compatLnSpc="1">
            <a:normAutofit/>
          </a:bodyPr>
          <a:lstStyle/>
          <a:p>
            <a:pPr lvl="0"/>
            <a:r>
              <a:rPr lang="fr-FR"/>
              <a:t>Modifiez le style du titre</a:t>
            </a:r>
            <a:endParaRPr lang="en-US"/>
          </a:p>
        </p:txBody>
      </p:sp>
      <p:sp>
        <p:nvSpPr>
          <p:cNvPr id="5" name="Text Placeholder 2"/>
          <p:cNvSpPr txBox="1">
            <a:spLocks noGrp="1"/>
          </p:cNvSpPr>
          <p:nvPr>
            <p:ph type="body" idx="1"/>
          </p:nvPr>
        </p:nvSpPr>
        <p:spPr>
          <a:xfrm>
            <a:off x="1451582" y="2015730"/>
            <a:ext cx="9603275" cy="3450616"/>
          </a:xfrm>
          <a:prstGeom prst="rect">
            <a:avLst/>
          </a:prstGeom>
          <a:noFill/>
          <a:ln>
            <a:noFill/>
          </a:ln>
        </p:spPr>
        <p:txBody>
          <a:bodyPr vert="horz" wrap="square" lIns="91440" tIns="45720" rIns="91440" bIns="45720" anchor="t" anchorCtr="0" compatLnSpc="1">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Date Placeholder 3"/>
          <p:cNvSpPr txBox="1">
            <a:spLocks noGrp="1"/>
          </p:cNvSpPr>
          <p:nvPr>
            <p:ph type="dt" sz="half" idx="2"/>
          </p:nvPr>
        </p:nvSpPr>
        <p:spPr>
          <a:xfrm>
            <a:off x="7554141" y="330372"/>
            <a:ext cx="3500716" cy="309204"/>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defRPr lang="fr-FR" sz="1000" b="0" i="0" u="none" strike="noStrike" kern="1200" cap="none" spc="0" baseline="0">
                <a:solidFill>
                  <a:srgbClr val="898989"/>
                </a:solidFill>
                <a:uFillTx/>
                <a:latin typeface="Gill Sans MT" panose="020B0502020104020203"/>
              </a:defRPr>
            </a:lvl1pPr>
          </a:lstStyle>
          <a:p>
            <a:pPr lvl="0"/>
            <a:fld id="{82899293-D94D-4BEA-8C73-ED0B118D76CC}" type="datetime1">
              <a:rPr lang="fr-FR"/>
              <a:t>30/04/2026</a:t>
            </a:fld>
            <a:endParaRPr lang="fr-FR"/>
          </a:p>
        </p:txBody>
      </p:sp>
      <p:sp>
        <p:nvSpPr>
          <p:cNvPr id="7" name="Footer Placeholder 4"/>
          <p:cNvSpPr txBox="1">
            <a:spLocks noGrp="1"/>
          </p:cNvSpPr>
          <p:nvPr>
            <p:ph type="ftr" sz="quarter" idx="3"/>
          </p:nvPr>
        </p:nvSpPr>
        <p:spPr>
          <a:xfrm>
            <a:off x="1451582" y="329302"/>
            <a:ext cx="5938835" cy="309204"/>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defRPr lang="fr-FR" sz="1000" b="0" i="0" u="none" strike="noStrike" kern="1200" cap="none" spc="0" baseline="0">
                <a:solidFill>
                  <a:srgbClr val="898989"/>
                </a:solidFill>
                <a:uFillTx/>
                <a:latin typeface="Gill Sans MT" panose="020B0502020104020203"/>
              </a:defRPr>
            </a:lvl1pPr>
          </a:lstStyle>
          <a:p>
            <a:pPr lvl="0"/>
            <a:endParaRPr lang="fr-FR"/>
          </a:p>
        </p:txBody>
      </p:sp>
      <p:sp>
        <p:nvSpPr>
          <p:cNvPr id="8" name="Slide Number Placeholder 5"/>
          <p:cNvSpPr txBox="1">
            <a:spLocks noGrp="1"/>
          </p:cNvSpPr>
          <p:nvPr>
            <p:ph type="sldNum" sz="quarter" idx="4"/>
          </p:nvPr>
        </p:nvSpPr>
        <p:spPr>
          <a:xfrm>
            <a:off x="480060" y="798975"/>
            <a:ext cx="811017" cy="503578"/>
          </a:xfrm>
          <a:prstGeom prst="rect">
            <a:avLst/>
          </a:prstGeom>
          <a:noFill/>
          <a:ln>
            <a:noFill/>
          </a:ln>
        </p:spPr>
        <p:txBody>
          <a:bodyPr vert="horz" wrap="square" lIns="91440" tIns="45720" rIns="91440" bIns="45720" anchor="t" anchorCtr="0" compatLnSpc="1">
            <a:noAutofit/>
          </a:bodyPr>
          <a:lstStyle>
            <a:lvl1pPr marL="0" marR="0" lvl="0" indent="0" algn="r" defTabSz="457200" rtl="0" fontAlgn="auto" hangingPunct="1">
              <a:lnSpc>
                <a:spcPct val="100000"/>
              </a:lnSpc>
              <a:spcBef>
                <a:spcPts val="0"/>
              </a:spcBef>
              <a:spcAft>
                <a:spcPts val="0"/>
              </a:spcAft>
              <a:buNone/>
              <a:defRPr lang="fr-FR" sz="2800" b="0" i="0" u="none" strike="noStrike" kern="1200" cap="none" spc="0" baseline="0">
                <a:solidFill>
                  <a:srgbClr val="B71E42"/>
                </a:solidFill>
                <a:uFillTx/>
                <a:latin typeface="Gill Sans MT" panose="020B0502020104020203"/>
              </a:defRPr>
            </a:lvl1pPr>
          </a:lstStyle>
          <a:p>
            <a:pPr lvl="0"/>
            <a:fld id="{377BCE6A-A0B3-4EE0-AF30-CEE0CE545364}" type="slidenum">
              <a:rPr/>
              <a:t>‹N°›</a:t>
            </a:fld>
            <a:endParaRPr lang="fr-FR"/>
          </a:p>
        </p:txBody>
      </p:sp>
      <p:cxnSp>
        <p:nvCxnSpPr>
          <p:cNvPr id="9" name="Straight Connector 9"/>
          <p:cNvCxnSpPr/>
          <p:nvPr/>
        </p:nvCxnSpPr>
        <p:spPr>
          <a:xfrm>
            <a:off x="0" y="6128409"/>
            <a:ext cx="12191996" cy="0"/>
          </a:xfrm>
          <a:prstGeom prst="straightConnector1">
            <a:avLst/>
          </a:prstGeom>
          <a:noFill/>
          <a:ln w="12701" cap="flat">
            <a:solidFill>
              <a:srgbClr val="000001">
                <a:alpha val="20000"/>
              </a:srgbClr>
            </a:solidFill>
            <a:prstDash val="solid"/>
          </a:ln>
        </p:spPr>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p:titleStyle>
    <p:bodyStyle>
      <a:lvl1pPr marL="228600" marR="0" lvl="0" indent="-228600" algn="l" defTabSz="914400" rtl="0" fontAlgn="auto" hangingPunct="1">
        <a:lnSpc>
          <a:spcPct val="120000"/>
        </a:lnSpc>
        <a:spcBef>
          <a:spcPts val="1000"/>
        </a:spcBef>
        <a:spcAft>
          <a:spcPts val="0"/>
        </a:spcAft>
        <a:buClr>
          <a:srgbClr val="B71E42"/>
        </a:buClr>
        <a:buSzPct val="100000"/>
        <a:buFont typeface="Arial" panose="020B0604020202020204" pitchFamily="34"/>
        <a:buChar char="•"/>
        <a:defRPr lang="fr-FR" sz="2000" b="0" i="0" u="none" strike="noStrike" kern="1200" cap="none" spc="0" baseline="0">
          <a:solidFill>
            <a:srgbClr val="000000"/>
          </a:solidFill>
          <a:uFillTx/>
          <a:latin typeface="Gill Sans MT" panose="020B0502020104020203"/>
        </a:defRPr>
      </a:lvl1pPr>
      <a:lvl2pPr marL="685800" marR="0" lvl="1" indent="-228600" algn="l" defTabSz="914400" rtl="0" fontAlgn="auto" hangingPunct="1">
        <a:lnSpc>
          <a:spcPct val="120000"/>
        </a:lnSpc>
        <a:spcBef>
          <a:spcPts val="500"/>
        </a:spcBef>
        <a:spcAft>
          <a:spcPts val="0"/>
        </a:spcAft>
        <a:buClr>
          <a:srgbClr val="B71E42"/>
        </a:buClr>
        <a:buSzPct val="100000"/>
        <a:buFont typeface="Arial" panose="020B0604020202020204" pitchFamily="34"/>
        <a:buChar char="•"/>
        <a:defRPr lang="fr-FR" sz="1800" b="0" i="0" u="none" strike="noStrike" kern="1200" cap="none" spc="0" baseline="0">
          <a:solidFill>
            <a:srgbClr val="000000"/>
          </a:solidFill>
          <a:uFillTx/>
          <a:latin typeface="Gill Sans MT" panose="020B0502020104020203"/>
        </a:defRPr>
      </a:lvl2pPr>
      <a:lvl3pPr marL="1143000" marR="0" lvl="2" indent="-228600" algn="l" defTabSz="914400" rtl="0" fontAlgn="auto" hangingPunct="1">
        <a:lnSpc>
          <a:spcPct val="120000"/>
        </a:lnSpc>
        <a:spcBef>
          <a:spcPts val="500"/>
        </a:spcBef>
        <a:spcAft>
          <a:spcPts val="0"/>
        </a:spcAft>
        <a:buClr>
          <a:srgbClr val="B71E42"/>
        </a:buClr>
        <a:buSzPct val="100000"/>
        <a:buFont typeface="Arial" panose="020B0604020202020204" pitchFamily="34"/>
        <a:buChar char="•"/>
        <a:defRPr lang="fr-FR" sz="1600" b="0" i="0" u="none" strike="noStrike" kern="1200" cap="none" spc="0" baseline="0">
          <a:solidFill>
            <a:srgbClr val="000000"/>
          </a:solidFill>
          <a:uFillTx/>
          <a:latin typeface="Gill Sans MT" panose="020B0502020104020203"/>
        </a:defRPr>
      </a:lvl3pPr>
      <a:lvl4pPr marL="1600200" marR="0" lvl="3" indent="-228600" algn="l" defTabSz="914400" rtl="0" fontAlgn="auto" hangingPunct="1">
        <a:lnSpc>
          <a:spcPct val="120000"/>
        </a:lnSpc>
        <a:spcBef>
          <a:spcPts val="500"/>
        </a:spcBef>
        <a:spcAft>
          <a:spcPts val="0"/>
        </a:spcAft>
        <a:buClr>
          <a:srgbClr val="B71E42"/>
        </a:buClr>
        <a:buSzPct val="100000"/>
        <a:buFont typeface="Arial" panose="020B0604020202020204" pitchFamily="34"/>
        <a:buChar char="•"/>
        <a:defRPr lang="fr-FR" sz="1400" b="0" i="0" u="none" strike="noStrike" kern="1200" cap="none" spc="0" baseline="0">
          <a:solidFill>
            <a:srgbClr val="000000"/>
          </a:solidFill>
          <a:uFillTx/>
          <a:latin typeface="Gill Sans MT" panose="020B0502020104020203"/>
        </a:defRPr>
      </a:lvl4pPr>
      <a:lvl5pPr marL="2057400" marR="0" lvl="4" indent="-228600" algn="l" defTabSz="914400" rtl="0" fontAlgn="auto" hangingPunct="1">
        <a:lnSpc>
          <a:spcPct val="120000"/>
        </a:lnSpc>
        <a:spcBef>
          <a:spcPts val="500"/>
        </a:spcBef>
        <a:spcAft>
          <a:spcPts val="0"/>
        </a:spcAft>
        <a:buClr>
          <a:srgbClr val="B71E42"/>
        </a:buClr>
        <a:buSzPct val="100000"/>
        <a:buFont typeface="Arial" panose="020B0604020202020204" pitchFamily="34"/>
        <a:buChar char="•"/>
        <a:defRPr lang="fr-FR" sz="1200" b="0" i="0" u="none" strike="noStrike" kern="1200" cap="none" spc="0" baseline="0">
          <a:solidFill>
            <a:srgbClr val="000000"/>
          </a:solidFill>
          <a:uFillTx/>
          <a:latin typeface="Gill Sans MT" panose="020B0502020104020203"/>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952565-E89E-4E16-B7AC-301D33F1D6E0}" type="datetimeFigureOut">
              <a:rPr lang="fr-FR" smtClean="0"/>
              <a:t>30/04/2026</a:t>
            </a:fld>
            <a:endParaRPr lang="fr-F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047B50-0BD2-4068-8124-0DFEB9DD23D4}" type="slidenum">
              <a:rPr lang="fr-FR" smtClean="0"/>
              <a:t>‹N°›</a:t>
            </a:fld>
            <a:endParaRPr lang="fr-FR"/>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4.png"/><Relationship Id="rId4" Type="http://schemas.openxmlformats.org/officeDocument/2006/relationships/image" Target="../media/image39.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4.png"/><Relationship Id="rId4" Type="http://schemas.openxmlformats.org/officeDocument/2006/relationships/image" Target="../media/image40.emf"/></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605844" y="4931147"/>
            <a:ext cx="7772400" cy="1254001"/>
          </a:xfrm>
        </p:spPr>
        <p:txBody>
          <a:bodyPr>
            <a:normAutofit fontScale="90000"/>
          </a:bodyPr>
          <a:lstStyle/>
          <a:p>
            <a:r>
              <a:rPr lang="fr-FR" dirty="0"/>
              <a:t>LYCEE CONDORCET</a:t>
            </a:r>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889" y="116632"/>
            <a:ext cx="10832193" cy="5243886"/>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68082" y="0"/>
            <a:ext cx="1296144" cy="129614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7554141" y="330372"/>
            <a:ext cx="1995376" cy="309204"/>
          </a:xfrm>
        </p:spPr>
        <p:txBody>
          <a:bodyPr/>
          <a:lstStyle/>
          <a:p>
            <a:pPr algn="r"/>
            <a:r>
              <a:rPr lang="fr-FR" cap="all" dirty="0"/>
              <a:t>023</a:t>
            </a:r>
          </a:p>
        </p:txBody>
      </p:sp>
      <p:sp>
        <p:nvSpPr>
          <p:cNvPr id="6" name="Titre 6"/>
          <p:cNvSpPr txBox="1"/>
          <p:nvPr/>
        </p:nvSpPr>
        <p:spPr bwMode="gray">
          <a:xfrm>
            <a:off x="2718341" y="207528"/>
            <a:ext cx="646541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800" b="0" dirty="0">
                <a:solidFill>
                  <a:srgbClr val="000000"/>
                </a:solidFill>
                <a:latin typeface="Gill Sans MT" panose="020B0502020104020203"/>
                <a:ea typeface="+mn-ea"/>
                <a:cs typeface="+mn-cs"/>
              </a:rPr>
              <a:t>Connexion au service en ligne Orientation </a:t>
            </a:r>
          </a:p>
          <a:p>
            <a:pPr marL="0" indent="0">
              <a:buNone/>
            </a:pPr>
            <a:endParaRPr lang="fr-FR" sz="2000" dirty="0"/>
          </a:p>
        </p:txBody>
      </p:sp>
      <p:sp>
        <p:nvSpPr>
          <p:cNvPr id="7" name="Rectangle 6"/>
          <p:cNvSpPr/>
          <p:nvPr/>
        </p:nvSpPr>
        <p:spPr>
          <a:xfrm>
            <a:off x="2325003" y="759924"/>
            <a:ext cx="7541994" cy="1079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Sur la page d’accueil de Scolarité services je clique sur Orientation à partir de la date indiquée par le chef d’établissement.</a:t>
            </a:r>
          </a:p>
        </p:txBody>
      </p:sp>
      <p:pic>
        <p:nvPicPr>
          <p:cNvPr id="8" name="Image 7"/>
          <p:cNvPicPr>
            <a:picLocks noChangeAspect="1"/>
          </p:cNvPicPr>
          <p:nvPr/>
        </p:nvPicPr>
        <p:blipFill>
          <a:blip r:embed="rId2"/>
          <a:stretch>
            <a:fillRect/>
          </a:stretch>
        </p:blipFill>
        <p:spPr>
          <a:xfrm>
            <a:off x="2250221" y="1778076"/>
            <a:ext cx="7822224" cy="4320000"/>
          </a:xfrm>
          <a:prstGeom prst="rect">
            <a:avLst/>
          </a:prstGeom>
        </p:spPr>
      </p:pic>
      <p:pic>
        <p:nvPicPr>
          <p:cNvPr id="2" name="Image 17"/>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
        <p:nvSpPr>
          <p:cNvPr id="3" name="Flèche : droite 2"/>
          <p:cNvSpPr/>
          <p:nvPr/>
        </p:nvSpPr>
        <p:spPr>
          <a:xfrm>
            <a:off x="492982" y="3238361"/>
            <a:ext cx="1757239" cy="69971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2449001" y="750141"/>
            <a:ext cx="7446687" cy="5397377"/>
          </a:xfrm>
          <a:prstGeom prst="rect">
            <a:avLst/>
          </a:prstGeom>
        </p:spPr>
      </p:pic>
      <p:sp>
        <p:nvSpPr>
          <p:cNvPr id="6" name="Titre 6"/>
          <p:cNvSpPr txBox="1"/>
          <p:nvPr/>
        </p:nvSpPr>
        <p:spPr bwMode="gray">
          <a:xfrm>
            <a:off x="3066401" y="149330"/>
            <a:ext cx="5306322"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800" b="0" dirty="0">
                <a:solidFill>
                  <a:srgbClr val="000000"/>
                </a:solidFill>
                <a:latin typeface="Gill Sans MT" panose="020B0502020104020203"/>
                <a:ea typeface="+mn-ea"/>
                <a:cs typeface="+mn-cs"/>
              </a:rPr>
              <a:t>Saisie des intentions d’orientation </a:t>
            </a:r>
          </a:p>
          <a:p>
            <a:pPr marL="0" indent="0">
              <a:buNone/>
            </a:pPr>
            <a:endParaRPr lang="fr-FR" sz="2000" dirty="0"/>
          </a:p>
        </p:txBody>
      </p:sp>
      <p:sp>
        <p:nvSpPr>
          <p:cNvPr id="8" name="Rectangle 7"/>
          <p:cNvSpPr/>
          <p:nvPr/>
        </p:nvSpPr>
        <p:spPr>
          <a:xfrm>
            <a:off x="136072" y="1886893"/>
            <a:ext cx="2160240"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tx1"/>
                </a:solidFill>
              </a:rPr>
              <a:t>Présentation de chaque phase pour repérer les différentes étapes.</a:t>
            </a:r>
          </a:p>
        </p:txBody>
      </p:sp>
      <p:pic>
        <p:nvPicPr>
          <p:cNvPr id="2" name="Image 3"/>
          <p:cNvPicPr>
            <a:picLocks noChangeAspect="1"/>
          </p:cNvPicPr>
          <p:nvPr/>
        </p:nvPicPr>
        <p:blipFill>
          <a:blip r:embed="rId3" cstate="print"/>
          <a:stretch>
            <a:fillRect/>
          </a:stretch>
        </p:blipFill>
        <p:spPr>
          <a:xfrm>
            <a:off x="10894664" y="1271"/>
            <a:ext cx="1297341" cy="1294799"/>
          </a:xfrm>
          <a:prstGeom prst="rect">
            <a:avLst/>
          </a:prstGeom>
          <a:noFill/>
          <a:ln cap="flat">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txBox="1"/>
          <p:nvPr/>
        </p:nvSpPr>
        <p:spPr bwMode="gray">
          <a:xfrm>
            <a:off x="3058450" y="260648"/>
            <a:ext cx="3628597"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t>Saisie des intentions d’orientation </a:t>
            </a:r>
          </a:p>
          <a:p>
            <a:pPr marL="0" indent="0">
              <a:buNone/>
            </a:pPr>
            <a:endParaRPr lang="fr-FR" sz="2000" dirty="0"/>
          </a:p>
        </p:txBody>
      </p:sp>
      <p:sp>
        <p:nvSpPr>
          <p:cNvPr id="10" name="Rectangle 9"/>
          <p:cNvSpPr/>
          <p:nvPr/>
        </p:nvSpPr>
        <p:spPr>
          <a:xfrm>
            <a:off x="1731023" y="833848"/>
            <a:ext cx="8469433" cy="8200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solidFill>
                  <a:schemeClr val="tx1"/>
                </a:solidFill>
              </a:rPr>
              <a:t>La sélection d’une voie se fait dans l’ordre de préférence, il est possible de les modifier jusqu’à la fermeture du service en ligne Orientation à la date indiquée par le chef d’établissement.</a:t>
            </a:r>
          </a:p>
        </p:txBody>
      </p:sp>
      <p:pic>
        <p:nvPicPr>
          <p:cNvPr id="3" name="Image 2"/>
          <p:cNvPicPr>
            <a:picLocks noChangeAspect="1"/>
          </p:cNvPicPr>
          <p:nvPr/>
        </p:nvPicPr>
        <p:blipFill>
          <a:blip r:embed="rId2"/>
          <a:stretch>
            <a:fillRect/>
          </a:stretch>
        </p:blipFill>
        <p:spPr>
          <a:xfrm>
            <a:off x="1662112" y="1541794"/>
            <a:ext cx="8867775" cy="4181475"/>
          </a:xfrm>
          <a:prstGeom prst="rect">
            <a:avLst/>
          </a:prstGeom>
        </p:spPr>
      </p:pic>
      <p:pic>
        <p:nvPicPr>
          <p:cNvPr id="2" name="Image 3"/>
          <p:cNvPicPr>
            <a:picLocks noChangeAspect="1"/>
          </p:cNvPicPr>
          <p:nvPr/>
        </p:nvPicPr>
        <p:blipFill>
          <a:blip r:embed="rId3" cstate="print"/>
          <a:stretch>
            <a:fillRect/>
          </a:stretch>
        </p:blipFill>
        <p:spPr>
          <a:xfrm>
            <a:off x="10894664" y="1271"/>
            <a:ext cx="1297341" cy="1294799"/>
          </a:xfrm>
          <a:prstGeom prst="rect">
            <a:avLst/>
          </a:prstGeom>
          <a:noFill/>
          <a:ln cap="flat">
            <a:noFill/>
          </a:ln>
        </p:spPr>
      </p:pic>
      <p:sp>
        <p:nvSpPr>
          <p:cNvPr id="5" name="Flèche : bas 4"/>
          <p:cNvSpPr/>
          <p:nvPr/>
        </p:nvSpPr>
        <p:spPr>
          <a:xfrm rot="3333492">
            <a:off x="9161118" y="3938131"/>
            <a:ext cx="627923" cy="1500809"/>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txBox="1"/>
          <p:nvPr/>
        </p:nvSpPr>
        <p:spPr bwMode="gray">
          <a:xfrm>
            <a:off x="3058450" y="260648"/>
            <a:ext cx="3636548"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t>Saisie des intentions d’orientation </a:t>
            </a:r>
          </a:p>
          <a:p>
            <a:pPr marL="0" indent="0">
              <a:buNone/>
            </a:pPr>
            <a:endParaRPr lang="fr-FR" sz="2000" dirty="0">
              <a:solidFill>
                <a:srgbClr val="005696"/>
              </a:solidFill>
            </a:endParaRPr>
          </a:p>
        </p:txBody>
      </p:sp>
      <p:sp>
        <p:nvSpPr>
          <p:cNvPr id="8" name="Rectangle 7"/>
          <p:cNvSpPr/>
          <p:nvPr/>
        </p:nvSpPr>
        <p:spPr>
          <a:xfrm>
            <a:off x="2307359" y="746129"/>
            <a:ext cx="7848872" cy="7878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600" b="1" dirty="0">
              <a:solidFill>
                <a:schemeClr val="bg1"/>
              </a:solidFill>
            </a:endParaRPr>
          </a:p>
          <a:p>
            <a:pPr algn="just"/>
            <a:r>
              <a:rPr lang="fr-FR" sz="1600" b="1" dirty="0">
                <a:solidFill>
                  <a:schemeClr val="tx1"/>
                </a:solidFill>
              </a:rPr>
              <a:t>Le bouton « + Ajouter une intention » ouvre une fenêtre qui permet la sélection d’une voie d’orientation, les intentions doivent être validées pour être enregistrées.</a:t>
            </a:r>
          </a:p>
          <a:p>
            <a:endParaRPr lang="fr-FR" b="1" dirty="0">
              <a:solidFill>
                <a:schemeClr val="bg1"/>
              </a:solidFill>
            </a:endParaRPr>
          </a:p>
        </p:txBody>
      </p:sp>
      <p:pic>
        <p:nvPicPr>
          <p:cNvPr id="2" name="Image 1"/>
          <p:cNvPicPr>
            <a:picLocks noChangeAspect="1"/>
          </p:cNvPicPr>
          <p:nvPr/>
        </p:nvPicPr>
        <p:blipFill>
          <a:blip r:embed="rId2"/>
          <a:stretch>
            <a:fillRect/>
          </a:stretch>
        </p:blipFill>
        <p:spPr>
          <a:xfrm>
            <a:off x="1781175" y="1533960"/>
            <a:ext cx="8629650" cy="4410075"/>
          </a:xfrm>
          <a:prstGeom prst="rect">
            <a:avLst/>
          </a:prstGeom>
        </p:spPr>
      </p:pic>
      <p:pic>
        <p:nvPicPr>
          <p:cNvPr id="3" name="Image 3"/>
          <p:cNvPicPr>
            <a:picLocks noChangeAspect="1"/>
          </p:cNvPicPr>
          <p:nvPr/>
        </p:nvPicPr>
        <p:blipFill>
          <a:blip r:embed="rId3" cstate="print"/>
          <a:stretch>
            <a:fillRect/>
          </a:stretch>
        </p:blipFill>
        <p:spPr>
          <a:xfrm>
            <a:off x="10894664" y="1271"/>
            <a:ext cx="1297341" cy="1294799"/>
          </a:xfrm>
          <a:prstGeom prst="rect">
            <a:avLst/>
          </a:prstGeom>
          <a:noFill/>
          <a:ln cap="flat">
            <a:noFill/>
          </a:ln>
        </p:spPr>
      </p:pic>
      <p:sp>
        <p:nvSpPr>
          <p:cNvPr id="5" name="Flèche : bas 4"/>
          <p:cNvSpPr/>
          <p:nvPr/>
        </p:nvSpPr>
        <p:spPr>
          <a:xfrm rot="3661539">
            <a:off x="10551381" y="4627659"/>
            <a:ext cx="445273" cy="99391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p:nvPr/>
        </p:nvSpPr>
        <p:spPr>
          <a:xfrm>
            <a:off x="894616" y="747849"/>
            <a:ext cx="3160549" cy="667483"/>
          </a:xfrm>
          <a:prstGeom prst="rect">
            <a:avLst/>
          </a:prstGeom>
        </p:spPr>
        <p:txBody>
          <a:bodyPr>
            <a:normAutofit fontScale="75000" lnSpcReduction="20000"/>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r>
              <a:rPr lang="fr-FR" sz="2100" dirty="0">
                <a:solidFill>
                  <a:schemeClr val="tx1"/>
                </a:solidFill>
              </a:rPr>
              <a:t>CAS I: </a:t>
            </a:r>
            <a:r>
              <a:rPr lang="fr-FR" sz="2400" dirty="0">
                <a:solidFill>
                  <a:schemeClr val="tx1"/>
                </a:solidFill>
              </a:rPr>
              <a:t>1</a:t>
            </a:r>
            <a:r>
              <a:rPr lang="fr-FR" sz="2400" baseline="30000" dirty="0">
                <a:solidFill>
                  <a:schemeClr val="tx1"/>
                </a:solidFill>
              </a:rPr>
              <a:t>ère</a:t>
            </a:r>
            <a:r>
              <a:rPr lang="fr-FR" sz="2400" baseline="30000" dirty="0">
                <a:solidFill>
                  <a:schemeClr val="accent6">
                    <a:lumMod val="75000"/>
                  </a:schemeClr>
                </a:solidFill>
              </a:rPr>
              <a:t> </a:t>
            </a:r>
            <a:r>
              <a:rPr lang="fr-FR" sz="2100" dirty="0">
                <a:solidFill>
                  <a:schemeClr val="tx1"/>
                </a:solidFill>
              </a:rPr>
              <a:t>générale</a:t>
            </a:r>
            <a:r>
              <a:rPr lang="fr-FR" sz="2000" dirty="0"/>
              <a:t/>
            </a:r>
            <a:br>
              <a:rPr lang="fr-FR" sz="2000" dirty="0"/>
            </a:br>
            <a:r>
              <a:rPr lang="fr-FR" sz="2000" dirty="0"/>
              <a:t/>
            </a:r>
            <a:br>
              <a:rPr lang="fr-FR" sz="2000" dirty="0"/>
            </a:br>
            <a:endParaRPr lang="fr-FR" sz="2000" dirty="0"/>
          </a:p>
        </p:txBody>
      </p:sp>
      <p:sp>
        <p:nvSpPr>
          <p:cNvPr id="3" name="ZoneTexte 2"/>
          <p:cNvSpPr txBox="1"/>
          <p:nvPr/>
        </p:nvSpPr>
        <p:spPr>
          <a:xfrm>
            <a:off x="1478943" y="2703443"/>
            <a:ext cx="4468633" cy="400110"/>
          </a:xfrm>
          <a:prstGeom prst="rect">
            <a:avLst/>
          </a:prstGeom>
          <a:noFill/>
        </p:spPr>
        <p:txBody>
          <a:bodyPr wrap="square" rtlCol="0">
            <a:spAutoFit/>
          </a:bodyPr>
          <a:lstStyle/>
          <a:p>
            <a:r>
              <a:rPr lang="fr-FR" sz="2000" dirty="0">
                <a:solidFill>
                  <a:schemeClr val="accent6">
                    <a:lumMod val="75000"/>
                  </a:schemeClr>
                </a:solidFill>
              </a:rPr>
              <a:t>CAS II: 1</a:t>
            </a:r>
            <a:r>
              <a:rPr lang="fr-FR" sz="2000" baseline="30000" dirty="0">
                <a:solidFill>
                  <a:schemeClr val="accent6">
                    <a:lumMod val="75000"/>
                  </a:schemeClr>
                </a:solidFill>
              </a:rPr>
              <a:t>ère</a:t>
            </a:r>
            <a:r>
              <a:rPr lang="fr-FR" sz="2000" dirty="0">
                <a:solidFill>
                  <a:schemeClr val="accent6">
                    <a:lumMod val="75000"/>
                  </a:schemeClr>
                </a:solidFill>
              </a:rPr>
              <a:t> TECHNOLOGIQUE</a:t>
            </a:r>
          </a:p>
        </p:txBody>
      </p:sp>
      <p:cxnSp>
        <p:nvCxnSpPr>
          <p:cNvPr id="4" name="Connecteur droit avec flèche 3"/>
          <p:cNvCxnSpPr/>
          <p:nvPr/>
        </p:nvCxnSpPr>
        <p:spPr>
          <a:xfrm flipH="1">
            <a:off x="1614114" y="3429000"/>
            <a:ext cx="357808" cy="672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avec flèche 4"/>
          <p:cNvCxnSpPr/>
          <p:nvPr/>
        </p:nvCxnSpPr>
        <p:spPr>
          <a:xfrm>
            <a:off x="3787470" y="3421858"/>
            <a:ext cx="380338" cy="672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1049572" y="4134678"/>
            <a:ext cx="1129085" cy="369332"/>
          </a:xfrm>
          <a:prstGeom prst="rect">
            <a:avLst/>
          </a:prstGeom>
          <a:noFill/>
        </p:spPr>
        <p:txBody>
          <a:bodyPr wrap="square" rtlCol="0">
            <a:spAutoFit/>
          </a:bodyPr>
          <a:lstStyle/>
          <a:p>
            <a:r>
              <a:rPr lang="fr-FR" dirty="0">
                <a:solidFill>
                  <a:srgbClr val="C00000"/>
                </a:solidFill>
              </a:rPr>
              <a:t>1</a:t>
            </a:r>
            <a:r>
              <a:rPr lang="fr-FR" baseline="30000" dirty="0">
                <a:solidFill>
                  <a:srgbClr val="C00000"/>
                </a:solidFill>
              </a:rPr>
              <a:t>ère</a:t>
            </a:r>
            <a:r>
              <a:rPr lang="fr-FR" dirty="0">
                <a:solidFill>
                  <a:srgbClr val="C00000"/>
                </a:solidFill>
              </a:rPr>
              <a:t> STMG</a:t>
            </a:r>
          </a:p>
        </p:txBody>
      </p:sp>
      <p:sp>
        <p:nvSpPr>
          <p:cNvPr id="9" name="ZoneTexte 8"/>
          <p:cNvSpPr txBox="1"/>
          <p:nvPr/>
        </p:nvSpPr>
        <p:spPr>
          <a:xfrm>
            <a:off x="3603266" y="4102412"/>
            <a:ext cx="1129085" cy="369332"/>
          </a:xfrm>
          <a:prstGeom prst="rect">
            <a:avLst/>
          </a:prstGeom>
          <a:noFill/>
        </p:spPr>
        <p:txBody>
          <a:bodyPr wrap="square" rtlCol="0">
            <a:spAutoFit/>
          </a:bodyPr>
          <a:lstStyle/>
          <a:p>
            <a:r>
              <a:rPr lang="fr-FR" dirty="0">
                <a:solidFill>
                  <a:srgbClr val="C00000"/>
                </a:solidFill>
              </a:rPr>
              <a:t>1</a:t>
            </a:r>
            <a:r>
              <a:rPr lang="fr-FR" baseline="30000" dirty="0">
                <a:solidFill>
                  <a:srgbClr val="C00000"/>
                </a:solidFill>
              </a:rPr>
              <a:t>ère</a:t>
            </a:r>
            <a:r>
              <a:rPr lang="fr-FR" dirty="0">
                <a:solidFill>
                  <a:srgbClr val="C00000"/>
                </a:solidFill>
              </a:rPr>
              <a:t> STI2D</a:t>
            </a:r>
          </a:p>
        </p:txBody>
      </p:sp>
      <p:sp>
        <p:nvSpPr>
          <p:cNvPr id="10" name="Titre 1"/>
          <p:cNvSpPr txBox="1"/>
          <p:nvPr/>
        </p:nvSpPr>
        <p:spPr>
          <a:xfrm>
            <a:off x="5588773" y="533585"/>
            <a:ext cx="3848100" cy="548005"/>
          </a:xfrm>
          <a:prstGeom prst="rect">
            <a:avLst/>
          </a:prstGeom>
        </p:spPr>
        <p:txBody>
          <a:bodyPr>
            <a:normAutofit fontScale="62500" lnSpcReduction="20000"/>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r>
              <a:rPr lang="fr-FR" sz="2100" dirty="0">
                <a:solidFill>
                  <a:srgbClr val="FF0000"/>
                </a:solidFill>
              </a:rPr>
              <a:t>CAS III: VOIE PROFESSIONNELLE</a:t>
            </a:r>
            <a:r>
              <a:rPr lang="fr-FR" sz="2000" dirty="0"/>
              <a:t/>
            </a:r>
            <a:br>
              <a:rPr lang="fr-FR" sz="2000" dirty="0"/>
            </a:br>
            <a:r>
              <a:rPr lang="fr-FR" sz="2000" dirty="0"/>
              <a:t/>
            </a:r>
            <a:br>
              <a:rPr lang="fr-FR" sz="2000" dirty="0"/>
            </a:br>
            <a:endParaRPr lang="fr-FR" sz="2000" dirty="0"/>
          </a:p>
        </p:txBody>
      </p:sp>
      <p:cxnSp>
        <p:nvCxnSpPr>
          <p:cNvPr id="11" name="Connecteur droit avec flèche 10"/>
          <p:cNvCxnSpPr/>
          <p:nvPr/>
        </p:nvCxnSpPr>
        <p:spPr>
          <a:xfrm flipH="1">
            <a:off x="6970747" y="1208773"/>
            <a:ext cx="50304" cy="756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6458329" y="2110426"/>
            <a:ext cx="1129085" cy="369332"/>
          </a:xfrm>
          <a:prstGeom prst="rect">
            <a:avLst/>
          </a:prstGeom>
          <a:noFill/>
        </p:spPr>
        <p:txBody>
          <a:bodyPr wrap="square" rtlCol="0">
            <a:spAutoFit/>
          </a:bodyPr>
          <a:lstStyle/>
          <a:p>
            <a:r>
              <a:rPr lang="fr-FR" dirty="0">
                <a:solidFill>
                  <a:srgbClr val="FF0000"/>
                </a:solidFill>
              </a:rPr>
              <a:t>2</a:t>
            </a:r>
            <a:r>
              <a:rPr lang="fr-FR" baseline="30000" dirty="0">
                <a:solidFill>
                  <a:srgbClr val="FF0000"/>
                </a:solidFill>
              </a:rPr>
              <a:t>NDE</a:t>
            </a:r>
            <a:r>
              <a:rPr lang="fr-FR" dirty="0">
                <a:solidFill>
                  <a:srgbClr val="FF0000"/>
                </a:solidFill>
              </a:rPr>
              <a:t>  PRO</a:t>
            </a:r>
          </a:p>
        </p:txBody>
      </p:sp>
      <p:sp>
        <p:nvSpPr>
          <p:cNvPr id="13" name="ZoneTexte 12"/>
          <p:cNvSpPr txBox="1"/>
          <p:nvPr/>
        </p:nvSpPr>
        <p:spPr>
          <a:xfrm>
            <a:off x="7857643" y="2078523"/>
            <a:ext cx="1129085" cy="369332"/>
          </a:xfrm>
          <a:prstGeom prst="rect">
            <a:avLst/>
          </a:prstGeom>
          <a:noFill/>
        </p:spPr>
        <p:txBody>
          <a:bodyPr wrap="square" rtlCol="0">
            <a:spAutoFit/>
          </a:bodyPr>
          <a:lstStyle/>
          <a:p>
            <a:r>
              <a:rPr lang="fr-FR" dirty="0">
                <a:solidFill>
                  <a:srgbClr val="FF0000"/>
                </a:solidFill>
              </a:rPr>
              <a:t>1</a:t>
            </a:r>
            <a:r>
              <a:rPr lang="fr-FR" baseline="30000" dirty="0">
                <a:solidFill>
                  <a:srgbClr val="FF0000"/>
                </a:solidFill>
              </a:rPr>
              <a:t>ère</a:t>
            </a:r>
            <a:r>
              <a:rPr lang="fr-FR" dirty="0">
                <a:solidFill>
                  <a:srgbClr val="FF0000"/>
                </a:solidFill>
              </a:rPr>
              <a:t>   PRO</a:t>
            </a:r>
          </a:p>
        </p:txBody>
      </p:sp>
      <p:sp>
        <p:nvSpPr>
          <p:cNvPr id="14" name="ZoneTexte 13"/>
          <p:cNvSpPr txBox="1"/>
          <p:nvPr/>
        </p:nvSpPr>
        <p:spPr>
          <a:xfrm>
            <a:off x="9482714" y="1893857"/>
            <a:ext cx="1129085" cy="369332"/>
          </a:xfrm>
          <a:prstGeom prst="rect">
            <a:avLst/>
          </a:prstGeom>
          <a:noFill/>
        </p:spPr>
        <p:txBody>
          <a:bodyPr wrap="square" rtlCol="0">
            <a:spAutoFit/>
          </a:bodyPr>
          <a:lstStyle/>
          <a:p>
            <a:r>
              <a:rPr lang="fr-FR" dirty="0">
                <a:solidFill>
                  <a:srgbClr val="FF0000"/>
                </a:solidFill>
              </a:rPr>
              <a:t>CAP</a:t>
            </a:r>
          </a:p>
        </p:txBody>
      </p:sp>
      <p:cxnSp>
        <p:nvCxnSpPr>
          <p:cNvPr id="15" name="Connecteur droit avec flèche 14"/>
          <p:cNvCxnSpPr/>
          <p:nvPr/>
        </p:nvCxnSpPr>
        <p:spPr>
          <a:xfrm>
            <a:off x="7844008" y="1133056"/>
            <a:ext cx="159450" cy="7927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8613912" y="712423"/>
            <a:ext cx="893882" cy="989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422689" y="2007848"/>
            <a:ext cx="1164725" cy="572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7797035" y="2003729"/>
            <a:ext cx="1164725" cy="572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9237453" y="1792276"/>
            <a:ext cx="1164725" cy="572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p:cNvSpPr/>
          <p:nvPr/>
        </p:nvSpPr>
        <p:spPr>
          <a:xfrm>
            <a:off x="787179" y="389614"/>
            <a:ext cx="2816087"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1304109" y="2370356"/>
            <a:ext cx="3428243"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a:off x="4732351" y="176877"/>
            <a:ext cx="3881561"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23"/>
          <p:cNvCxnSpPr/>
          <p:nvPr/>
        </p:nvCxnSpPr>
        <p:spPr>
          <a:xfrm flipH="1">
            <a:off x="1120877" y="1238013"/>
            <a:ext cx="10099" cy="554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481670" y="1867667"/>
            <a:ext cx="2651142" cy="369332"/>
          </a:xfrm>
          <a:prstGeom prst="rect">
            <a:avLst/>
          </a:prstGeom>
          <a:noFill/>
        </p:spPr>
        <p:txBody>
          <a:bodyPr wrap="square" rtlCol="0">
            <a:spAutoFit/>
          </a:bodyPr>
          <a:lstStyle/>
          <a:p>
            <a:r>
              <a:rPr lang="fr-FR" dirty="0"/>
              <a:t>CHOISIR 3-4 SPECIALITES…</a:t>
            </a:r>
          </a:p>
        </p:txBody>
      </p:sp>
      <p:sp>
        <p:nvSpPr>
          <p:cNvPr id="26" name="Accolade fermante 25"/>
          <p:cNvSpPr/>
          <p:nvPr/>
        </p:nvSpPr>
        <p:spPr>
          <a:xfrm rot="5400000">
            <a:off x="2470695" y="2788228"/>
            <a:ext cx="578139" cy="3945172"/>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ZoneTexte 26"/>
          <p:cNvSpPr txBox="1"/>
          <p:nvPr/>
        </p:nvSpPr>
        <p:spPr>
          <a:xfrm>
            <a:off x="986057" y="5121641"/>
            <a:ext cx="4055070" cy="369332"/>
          </a:xfrm>
          <a:prstGeom prst="rect">
            <a:avLst/>
          </a:prstGeom>
          <a:noFill/>
        </p:spPr>
        <p:txBody>
          <a:bodyPr wrap="square" rtlCol="0">
            <a:spAutoFit/>
          </a:bodyPr>
          <a:lstStyle/>
          <a:p>
            <a:r>
              <a:rPr lang="fr-FR" dirty="0"/>
              <a:t>À Condorcet et autres établissements</a:t>
            </a:r>
          </a:p>
        </p:txBody>
      </p:sp>
      <p:cxnSp>
        <p:nvCxnSpPr>
          <p:cNvPr id="31" name="Connecteur droit avec flèche 30"/>
          <p:cNvCxnSpPr/>
          <p:nvPr/>
        </p:nvCxnSpPr>
        <p:spPr>
          <a:xfrm flipH="1">
            <a:off x="5230686" y="1149927"/>
            <a:ext cx="564540" cy="551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4498600" y="1741094"/>
            <a:ext cx="1743321" cy="369332"/>
          </a:xfrm>
          <a:prstGeom prst="rect">
            <a:avLst/>
          </a:prstGeom>
          <a:noFill/>
        </p:spPr>
        <p:txBody>
          <a:bodyPr wrap="square" rtlCol="0">
            <a:spAutoFit/>
          </a:bodyPr>
          <a:lstStyle/>
          <a:p>
            <a:r>
              <a:rPr lang="fr-FR" dirty="0">
                <a:solidFill>
                  <a:srgbClr val="FF0000"/>
                </a:solidFill>
              </a:rPr>
              <a:t>Apprentissage</a:t>
            </a:r>
          </a:p>
        </p:txBody>
      </p:sp>
      <p:sp>
        <p:nvSpPr>
          <p:cNvPr id="33" name="Rectangle 32"/>
          <p:cNvSpPr/>
          <p:nvPr/>
        </p:nvSpPr>
        <p:spPr>
          <a:xfrm>
            <a:off x="4536951" y="1747098"/>
            <a:ext cx="1410625" cy="4372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3"/>
          <p:cNvPicPr>
            <a:picLocks noChangeAspect="1"/>
          </p:cNvPicPr>
          <p:nvPr/>
        </p:nvPicPr>
        <p:blipFill>
          <a:blip r:embed="rId2" cstate="print"/>
          <a:stretch>
            <a:fillRect/>
          </a:stretch>
        </p:blipFill>
        <p:spPr>
          <a:xfrm>
            <a:off x="10894664" y="1271"/>
            <a:ext cx="1297341" cy="1294799"/>
          </a:xfrm>
          <a:prstGeom prst="rect">
            <a:avLst/>
          </a:prstGeom>
          <a:noFill/>
          <a:ln cap="flat">
            <a:noFill/>
          </a:ln>
        </p:spPr>
      </p:pic>
      <p:pic>
        <p:nvPicPr>
          <p:cNvPr id="34" name="Image 33"/>
          <p:cNvPicPr>
            <a:picLocks noChangeAspect="1"/>
          </p:cNvPicPr>
          <p:nvPr/>
        </p:nvPicPr>
        <p:blipFill>
          <a:blip r:embed="rId3"/>
          <a:stretch>
            <a:fillRect/>
          </a:stretch>
        </p:blipFill>
        <p:spPr>
          <a:xfrm>
            <a:off x="5722374" y="2812846"/>
            <a:ext cx="6031348" cy="296642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p:cNvPicPr>
            <a:picLocks noChangeAspect="1"/>
          </p:cNvPicPr>
          <p:nvPr/>
        </p:nvPicPr>
        <p:blipFill>
          <a:blip r:embed="rId2"/>
          <a:stretch>
            <a:fillRect/>
          </a:stretch>
        </p:blipFill>
        <p:spPr>
          <a:xfrm>
            <a:off x="326001" y="588407"/>
            <a:ext cx="10312840" cy="5565138"/>
          </a:xfrm>
          <a:prstGeom prst="rect">
            <a:avLst/>
          </a:prstGeom>
          <a:noFill/>
          <a:ln cap="flat">
            <a:noFill/>
          </a:ln>
        </p:spPr>
      </p:pic>
      <p:sp>
        <p:nvSpPr>
          <p:cNvPr id="3" name="ZoneTexte 4"/>
          <p:cNvSpPr txBox="1"/>
          <p:nvPr/>
        </p:nvSpPr>
        <p:spPr>
          <a:xfrm>
            <a:off x="3784820" y="219071"/>
            <a:ext cx="5772643" cy="36933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1" i="0" u="none" strike="noStrike" kern="1200" cap="none" spc="0" baseline="0">
                <a:solidFill>
                  <a:srgbClr val="000000"/>
                </a:solidFill>
                <a:uFillTx/>
                <a:latin typeface="Gill Sans MT" panose="020B0502020104020203"/>
              </a:rPr>
              <a:t>Pour une orientation en première générale</a:t>
            </a:r>
          </a:p>
        </p:txBody>
      </p:sp>
      <p:pic>
        <p:nvPicPr>
          <p:cNvPr id="4" name="Image 5"/>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p:cNvPicPr>
            <a:picLocks noChangeAspect="1"/>
          </p:cNvPicPr>
          <p:nvPr/>
        </p:nvPicPr>
        <p:blipFill>
          <a:blip r:embed="rId2"/>
          <a:stretch>
            <a:fillRect/>
          </a:stretch>
        </p:blipFill>
        <p:spPr>
          <a:xfrm>
            <a:off x="733815" y="767382"/>
            <a:ext cx="10215128" cy="5355028"/>
          </a:xfrm>
          <a:prstGeom prst="rect">
            <a:avLst/>
          </a:prstGeom>
          <a:noFill/>
          <a:ln cap="flat">
            <a:noFill/>
          </a:ln>
        </p:spPr>
      </p:pic>
      <p:sp>
        <p:nvSpPr>
          <p:cNvPr id="3" name="ZoneTexte 3"/>
          <p:cNvSpPr txBox="1"/>
          <p:nvPr/>
        </p:nvSpPr>
        <p:spPr>
          <a:xfrm>
            <a:off x="3784820" y="219071"/>
            <a:ext cx="5772643" cy="36933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1" i="0" u="none" strike="noStrike" kern="1200" cap="none" spc="0" baseline="0">
                <a:solidFill>
                  <a:srgbClr val="000000"/>
                </a:solidFill>
                <a:uFillTx/>
                <a:latin typeface="Gill Sans MT" panose="020B0502020104020203"/>
              </a:rPr>
              <a:t>Pour une orientation en première technologique</a:t>
            </a:r>
          </a:p>
        </p:txBody>
      </p:sp>
      <p:pic>
        <p:nvPicPr>
          <p:cNvPr id="4" name="Image 4"/>
          <p:cNvPicPr>
            <a:picLocks noChangeAspect="1"/>
          </p:cNvPicPr>
          <p:nvPr/>
        </p:nvPicPr>
        <p:blipFill>
          <a:blip r:embed="rId3" cstate="print"/>
          <a:stretch>
            <a:fillRect/>
          </a:stretch>
        </p:blipFill>
        <p:spPr>
          <a:xfrm>
            <a:off x="10948943" y="1271"/>
            <a:ext cx="1243053" cy="1240612"/>
          </a:xfrm>
          <a:prstGeom prst="rect">
            <a:avLst/>
          </a:prstGeom>
          <a:noFill/>
          <a:ln cap="flat">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p:cNvPicPr>
            <a:picLocks noChangeAspect="1"/>
          </p:cNvPicPr>
          <p:nvPr/>
        </p:nvPicPr>
        <p:blipFill>
          <a:blip r:embed="rId2"/>
          <a:stretch>
            <a:fillRect/>
          </a:stretch>
        </p:blipFill>
        <p:spPr>
          <a:xfrm>
            <a:off x="114300" y="714375"/>
            <a:ext cx="10497677" cy="4764069"/>
          </a:xfrm>
          <a:prstGeom prst="rect">
            <a:avLst/>
          </a:prstGeom>
          <a:noFill/>
          <a:ln cap="flat">
            <a:noFill/>
          </a:ln>
        </p:spPr>
      </p:pic>
      <p:sp>
        <p:nvSpPr>
          <p:cNvPr id="3" name="ZoneTexte 3"/>
          <p:cNvSpPr txBox="1"/>
          <p:nvPr/>
        </p:nvSpPr>
        <p:spPr>
          <a:xfrm>
            <a:off x="3784820" y="219071"/>
            <a:ext cx="5772643" cy="36933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1" i="0" u="none" strike="noStrike" kern="1200" cap="none" spc="0" baseline="0" dirty="0">
                <a:solidFill>
                  <a:srgbClr val="000000"/>
                </a:solidFill>
                <a:uFillTx/>
                <a:latin typeface="Gill Sans MT" panose="020B0502020104020203"/>
              </a:rPr>
              <a:t>Pour une orientation en voie professionnelle</a:t>
            </a:r>
          </a:p>
        </p:txBody>
      </p:sp>
      <p:pic>
        <p:nvPicPr>
          <p:cNvPr id="4" name="Image 4"/>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2560631" y="801000"/>
            <a:ext cx="5911945" cy="5256000"/>
          </a:xfrm>
          <a:prstGeom prst="rect">
            <a:avLst/>
          </a:prstGeom>
        </p:spPr>
      </p:pic>
      <p:sp>
        <p:nvSpPr>
          <p:cNvPr id="6" name="Titre 6"/>
          <p:cNvSpPr txBox="1"/>
          <p:nvPr/>
        </p:nvSpPr>
        <p:spPr bwMode="gray">
          <a:xfrm>
            <a:off x="2973160" y="260648"/>
            <a:ext cx="4278430" cy="504056"/>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t>Validation des intentions d’orientation </a:t>
            </a:r>
          </a:p>
          <a:p>
            <a:pPr marL="0" indent="0">
              <a:buNone/>
            </a:pPr>
            <a:endParaRPr lang="fr-FR" sz="2000" dirty="0"/>
          </a:p>
        </p:txBody>
      </p:sp>
      <p:sp>
        <p:nvSpPr>
          <p:cNvPr id="10" name="Rectangle 9"/>
          <p:cNvSpPr/>
          <p:nvPr/>
        </p:nvSpPr>
        <p:spPr>
          <a:xfrm>
            <a:off x="494468" y="1844824"/>
            <a:ext cx="2221609" cy="15841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tx1"/>
                </a:solidFill>
              </a:rPr>
              <a:t>Le récapitulatif des intentions d’orientation saisies doit être validé pour être enregistr</a:t>
            </a:r>
            <a:r>
              <a:rPr lang="fr-FR" b="1" dirty="0">
                <a:solidFill>
                  <a:schemeClr val="tx1"/>
                </a:solidFill>
              </a:rPr>
              <a:t>é.</a:t>
            </a:r>
          </a:p>
        </p:txBody>
      </p:sp>
      <p:sp>
        <p:nvSpPr>
          <p:cNvPr id="3" name="Flèche : bas 15"/>
          <p:cNvSpPr/>
          <p:nvPr/>
        </p:nvSpPr>
        <p:spPr>
          <a:xfrm>
            <a:off x="7251590" y="3943846"/>
            <a:ext cx="469123" cy="1467849"/>
          </a:xfrm>
          <a:custGeom>
            <a:avLst>
              <a:gd name="f0" fmla="val 18148"/>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0 f13 1"/>
              <a:gd name="f24" fmla="*/ 0 f12 1"/>
              <a:gd name="f25" fmla="*/ f16 1 f4"/>
              <a:gd name="f26" fmla="*/ 21600 f12 1"/>
              <a:gd name="f27" fmla="*/ f17 1 f4"/>
              <a:gd name="f28" fmla="+- 21600 0 f19"/>
              <a:gd name="f29" fmla="*/ f18 f12 1"/>
              <a:gd name="f30" fmla="*/ f20 f12 1"/>
              <a:gd name="f31" fmla="*/ f19 f13 1"/>
              <a:gd name="f32" fmla="+- f25 0 f3"/>
              <a:gd name="f33" fmla="+- f27 0 f3"/>
              <a:gd name="f34" fmla="*/ f28 f18 1"/>
              <a:gd name="f35" fmla="*/ f34 1 10800"/>
              <a:gd name="f36" fmla="+- f19 f35 0"/>
              <a:gd name="f37" fmla="*/ f36 f13 1"/>
            </a:gdLst>
            <a:ahLst>
              <a:ahXY gdRefX="f1" minX="f7" maxX="f9" gdRefY="f0" minY="f7" maxY="f8">
                <a:pos x="f21" y="f22"/>
              </a:ahXY>
            </a:ahLst>
            <a:cxnLst>
              <a:cxn ang="3">
                <a:pos x="hc" y="t"/>
              </a:cxn>
              <a:cxn ang="0">
                <a:pos x="r" y="vc"/>
              </a:cxn>
              <a:cxn ang="cd4">
                <a:pos x="hc" y="b"/>
              </a:cxn>
              <a:cxn ang="cd2">
                <a:pos x="l" y="vc"/>
              </a:cxn>
              <a:cxn ang="f32">
                <a:pos x="f24" y="f31"/>
              </a:cxn>
              <a:cxn ang="f33">
                <a:pos x="f26" y="f31"/>
              </a:cxn>
            </a:cxnLst>
            <a:rect l="f29" t="f23" r="f30" b="f37"/>
            <a:pathLst>
              <a:path w="21600" h="21600">
                <a:moveTo>
                  <a:pt x="f18" y="f7"/>
                </a:moveTo>
                <a:lnTo>
                  <a:pt x="f18" y="f19"/>
                </a:lnTo>
                <a:lnTo>
                  <a:pt x="f7" y="f19"/>
                </a:lnTo>
                <a:lnTo>
                  <a:pt x="f9" y="f8"/>
                </a:lnTo>
                <a:lnTo>
                  <a:pt x="f8" y="f19"/>
                </a:lnTo>
                <a:lnTo>
                  <a:pt x="f20" y="f19"/>
                </a:lnTo>
                <a:lnTo>
                  <a:pt x="f20" y="f7"/>
                </a:lnTo>
                <a:close/>
              </a:path>
            </a:pathLst>
          </a:custGeom>
          <a:solidFill>
            <a:srgbClr val="FF0000"/>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panose="020B0502020104020203"/>
            </a:endParaRPr>
          </a:p>
        </p:txBody>
      </p:sp>
      <p:sp>
        <p:nvSpPr>
          <p:cNvPr id="5" name="ZoneTexte 4"/>
          <p:cNvSpPr txBox="1"/>
          <p:nvPr/>
        </p:nvSpPr>
        <p:spPr>
          <a:xfrm>
            <a:off x="6671140" y="2544954"/>
            <a:ext cx="2738088" cy="120033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1" i="0" u="none" strike="noStrike" kern="1200" cap="none" spc="0" baseline="0" dirty="0">
                <a:solidFill>
                  <a:srgbClr val="FF0000"/>
                </a:solidFill>
                <a:uFillTx/>
                <a:latin typeface="Gill Sans MT" panose="020B0502020104020203"/>
              </a:rPr>
              <a:t>OBLIGATION DE </a:t>
            </a:r>
            <a:r>
              <a:rPr lang="fr-FR" sz="1800" b="0" i="0" u="none" strike="noStrike" kern="1200" cap="none" spc="0" baseline="0" dirty="0">
                <a:solidFill>
                  <a:srgbClr val="FF0000"/>
                </a:solidFill>
                <a:uFillTx/>
                <a:latin typeface="Gill Sans MT" panose="020B0502020104020203"/>
              </a:rPr>
              <a:t>valider votre saisie pour la prise en compte de votre demande d’orientation!</a:t>
            </a:r>
          </a:p>
        </p:txBody>
      </p:sp>
      <p:pic>
        <p:nvPicPr>
          <p:cNvPr id="7" name="Image 16"/>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txBox="1"/>
          <p:nvPr/>
        </p:nvSpPr>
        <p:spPr bwMode="gray">
          <a:xfrm>
            <a:off x="3058450" y="260648"/>
            <a:ext cx="4129529"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2000" dirty="0"/>
              <a:t>Validation des intentions d’orientation </a:t>
            </a:r>
          </a:p>
          <a:p>
            <a:pPr marL="0" indent="0">
              <a:buNone/>
            </a:pPr>
            <a:endParaRPr lang="fr-FR" sz="2000" dirty="0"/>
          </a:p>
        </p:txBody>
      </p:sp>
      <p:sp>
        <p:nvSpPr>
          <p:cNvPr id="9" name="Rectangle 8"/>
          <p:cNvSpPr/>
          <p:nvPr/>
        </p:nvSpPr>
        <p:spPr>
          <a:xfrm>
            <a:off x="279783" y="1278943"/>
            <a:ext cx="259228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tx1"/>
                </a:solidFill>
              </a:rPr>
              <a:t>Un courriel avec le récapitulatif des intentions d’orientation  est transmis à chaque représentant légal. </a:t>
            </a:r>
          </a:p>
          <a:p>
            <a:endParaRPr lang="fr-FR" sz="1600" b="1" dirty="0">
              <a:solidFill>
                <a:schemeClr val="tx1"/>
              </a:solidFill>
            </a:endParaRPr>
          </a:p>
          <a:p>
            <a:r>
              <a:rPr lang="fr-FR" sz="1600" b="1" dirty="0">
                <a:solidFill>
                  <a:schemeClr val="tx1"/>
                </a:solidFill>
              </a:rPr>
              <a:t>Les intentions peuvent être modifiées jusqu’à la fermeture du service. </a:t>
            </a:r>
          </a:p>
        </p:txBody>
      </p:sp>
      <p:pic>
        <p:nvPicPr>
          <p:cNvPr id="3" name="Image 2"/>
          <p:cNvPicPr>
            <a:picLocks noChangeAspect="1"/>
          </p:cNvPicPr>
          <p:nvPr/>
        </p:nvPicPr>
        <p:blipFill>
          <a:blip r:embed="rId2"/>
          <a:stretch>
            <a:fillRect/>
          </a:stretch>
        </p:blipFill>
        <p:spPr>
          <a:xfrm>
            <a:off x="2872071" y="776287"/>
            <a:ext cx="6534150" cy="5305425"/>
          </a:xfrm>
          <a:prstGeom prst="rect">
            <a:avLst/>
          </a:prstGeom>
        </p:spPr>
      </p:pic>
      <p:pic>
        <p:nvPicPr>
          <p:cNvPr id="2" name="Image 16"/>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
        <p:nvSpPr>
          <p:cNvPr id="7" name="Rectangle 6"/>
          <p:cNvSpPr/>
          <p:nvPr/>
        </p:nvSpPr>
        <p:spPr>
          <a:xfrm>
            <a:off x="3188473" y="2369489"/>
            <a:ext cx="3745064" cy="24649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Orientation seconde </a:t>
            </a:r>
          </a:p>
        </p:txBody>
      </p:sp>
      <p:sp>
        <p:nvSpPr>
          <p:cNvPr id="3" name="Espace réservé du contenu 2"/>
          <p:cNvSpPr>
            <a:spLocks noGrp="1"/>
          </p:cNvSpPr>
          <p:nvPr>
            <p:ph idx="1"/>
          </p:nvPr>
        </p:nvSpPr>
        <p:spPr/>
        <p:txBody>
          <a:bodyPr/>
          <a:lstStyle/>
          <a:p>
            <a:r>
              <a:rPr lang="fr-FR" dirty="0"/>
              <a:t>I- La télé inscription (</a:t>
            </a:r>
            <a:r>
              <a:rPr lang="fr-FR" dirty="0" err="1"/>
              <a:t>Educonnect</a:t>
            </a:r>
            <a:r>
              <a:rPr lang="fr-FR" dirty="0"/>
              <a:t>)</a:t>
            </a:r>
          </a:p>
          <a:p>
            <a:r>
              <a:rPr lang="fr-FR" dirty="0"/>
              <a:t>II- La voie générale et technologique</a:t>
            </a:r>
          </a:p>
          <a:p>
            <a:r>
              <a:rPr lang="fr-FR" dirty="0" smtClean="0"/>
              <a:t>III- Saisie des vœux (</a:t>
            </a:r>
            <a:r>
              <a:rPr lang="fr-FR" dirty="0" err="1" smtClean="0"/>
              <a:t>Affelnet</a:t>
            </a:r>
            <a:r>
              <a:rPr lang="fr-FR" dirty="0" smtClean="0"/>
              <a:t> et spécificités)</a:t>
            </a:r>
          </a:p>
          <a:p>
            <a:r>
              <a:rPr lang="fr-FR" dirty="0" smtClean="0"/>
              <a:t>   Réponse à vos questions </a:t>
            </a: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2"/>
          <p:cNvSpPr>
            <a:spLocks noGrp="1"/>
          </p:cNvSpPr>
          <p:nvPr>
            <p:ph type="title"/>
          </p:nvPr>
        </p:nvSpPr>
        <p:spPr>
          <a:xfrm>
            <a:off x="681162" y="484974"/>
            <a:ext cx="9144000" cy="5181248"/>
          </a:xfrm>
          <a:solidFill>
            <a:srgbClr val="005696"/>
          </a:solidFill>
        </p:spPr>
        <p:txBody>
          <a:bodyPr/>
          <a:lstStyle/>
          <a:p>
            <a:pPr marL="0" indent="0" algn="ctr">
              <a:buNone/>
            </a:pPr>
            <a:r>
              <a:rPr lang="fr-FR" sz="4000" dirty="0">
                <a:solidFill>
                  <a:schemeClr val="bg1"/>
                </a:solidFill>
              </a:rPr>
              <a:t> </a:t>
            </a:r>
            <a:r>
              <a:rPr lang="fr-FR" sz="3600" dirty="0">
                <a:solidFill>
                  <a:schemeClr val="bg1"/>
                </a:solidFill>
              </a:rPr>
              <a:t>Consultation et accusé de réception   de l’avis provisoire du conseil de classe </a:t>
            </a:r>
          </a:p>
        </p:txBody>
      </p:sp>
      <p:pic>
        <p:nvPicPr>
          <p:cNvPr id="3" name="Image 16"/>
          <p:cNvPicPr>
            <a:picLocks noChangeAspect="1"/>
          </p:cNvPicPr>
          <p:nvPr/>
        </p:nvPicPr>
        <p:blipFill>
          <a:blip r:embed="rId2"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6"/>
          <p:cNvSpPr txBox="1"/>
          <p:nvPr/>
        </p:nvSpPr>
        <p:spPr bwMode="gray">
          <a:xfrm>
            <a:off x="3058450" y="260648"/>
            <a:ext cx="7142006"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solidFill>
                <a:srgbClr val="005696"/>
              </a:solidFill>
            </a:endParaRPr>
          </a:p>
          <a:p>
            <a:pPr marL="0" indent="0">
              <a:buNone/>
            </a:pPr>
            <a:r>
              <a:rPr lang="fr-FR" sz="2000" dirty="0"/>
              <a:t>Consultation et accusé de réception de l’avis provisoire du conseil de classe </a:t>
            </a:r>
          </a:p>
          <a:p>
            <a:pPr marL="0" indent="0">
              <a:buNone/>
            </a:pPr>
            <a:endParaRPr lang="fr-FR" sz="2000" dirty="0"/>
          </a:p>
        </p:txBody>
      </p:sp>
      <p:sp>
        <p:nvSpPr>
          <p:cNvPr id="9" name="Rectangle 8"/>
          <p:cNvSpPr/>
          <p:nvPr/>
        </p:nvSpPr>
        <p:spPr>
          <a:xfrm>
            <a:off x="1775520" y="908720"/>
            <a:ext cx="8088298" cy="1007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002060"/>
                </a:solidFill>
              </a:rPr>
              <a:t>L’accusé de réception des avis du conseil de classe pourra être effectué indifféremment par l’un ou l’autre des représentants légaux</a:t>
            </a:r>
            <a:r>
              <a:rPr lang="fr-FR" sz="1600" dirty="0">
                <a:solidFill>
                  <a:srgbClr val="002060"/>
                </a:solidFill>
              </a:rPr>
              <a:t>.</a:t>
            </a:r>
          </a:p>
        </p:txBody>
      </p:sp>
      <p:pic>
        <p:nvPicPr>
          <p:cNvPr id="2" name="Image 1"/>
          <p:cNvPicPr>
            <a:picLocks noChangeAspect="1"/>
          </p:cNvPicPr>
          <p:nvPr/>
        </p:nvPicPr>
        <p:blipFill>
          <a:blip r:embed="rId2"/>
          <a:stretch>
            <a:fillRect/>
          </a:stretch>
        </p:blipFill>
        <p:spPr>
          <a:xfrm>
            <a:off x="1631505" y="2132856"/>
            <a:ext cx="8772525" cy="3695700"/>
          </a:xfrm>
          <a:prstGeom prst="rect">
            <a:avLst/>
          </a:prstGeom>
        </p:spPr>
      </p:pic>
      <p:pic>
        <p:nvPicPr>
          <p:cNvPr id="3" name="Image 16"/>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ctrTitle"/>
          </p:nvPr>
        </p:nvSpPr>
        <p:spPr>
          <a:xfrm>
            <a:off x="1184742" y="1630018"/>
            <a:ext cx="9822512" cy="2655737"/>
          </a:xfrm>
        </p:spPr>
        <p:txBody>
          <a:bodyPr>
            <a:normAutofit/>
          </a:bodyPr>
          <a:lstStyle/>
          <a:p>
            <a:pPr lvl="0"/>
            <a:r>
              <a:rPr lang="fr-FR" sz="5900" dirty="0"/>
              <a:t>II- La VOIE GENERALE ET TECHNOLOGIQUE</a:t>
            </a:r>
          </a:p>
        </p:txBody>
      </p:sp>
      <p:pic>
        <p:nvPicPr>
          <p:cNvPr id="3" name="Image 4"/>
          <p:cNvPicPr>
            <a:picLocks noChangeAspect="1"/>
          </p:cNvPicPr>
          <p:nvPr/>
        </p:nvPicPr>
        <p:blipFill>
          <a:blip r:embed="rId2"/>
          <a:stretch>
            <a:fillRect/>
          </a:stretch>
        </p:blipFill>
        <p:spPr>
          <a:xfrm>
            <a:off x="4459302" y="0"/>
            <a:ext cx="2660949" cy="2655737"/>
          </a:xfrm>
          <a:prstGeom prst="rect">
            <a:avLst/>
          </a:prstGeom>
          <a:noFill/>
          <a:ln cap="flat">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a:p>
        </p:txBody>
      </p:sp>
      <p:pic>
        <p:nvPicPr>
          <p:cNvPr id="4" name="Image 3"/>
          <p:cNvPicPr>
            <a:picLocks noChangeAspect="1"/>
          </p:cNvPicPr>
          <p:nvPr/>
        </p:nvPicPr>
        <p:blipFill>
          <a:blip r:embed="rId2"/>
          <a:stretch>
            <a:fillRect/>
          </a:stretch>
        </p:blipFill>
        <p:spPr>
          <a:xfrm>
            <a:off x="0" y="0"/>
            <a:ext cx="12192000" cy="6858000"/>
          </a:xfrm>
          <a:prstGeom prst="rect">
            <a:avLst/>
          </a:prstGeom>
        </p:spPr>
      </p:pic>
      <p:pic>
        <p:nvPicPr>
          <p:cNvPr id="5" name="Image 4"/>
          <p:cNvPicPr>
            <a:picLocks noChangeAspect="1"/>
          </p:cNvPicPr>
          <p:nvPr/>
        </p:nvPicPr>
        <p:blipFill>
          <a:blip r:embed="rId3"/>
          <a:stretch>
            <a:fillRect/>
          </a:stretch>
        </p:blipFill>
        <p:spPr>
          <a:xfrm>
            <a:off x="10846965" y="55816"/>
            <a:ext cx="1264736" cy="1262259"/>
          </a:xfrm>
          <a:prstGeom prst="rect">
            <a:avLst/>
          </a:prstGeom>
          <a:noFill/>
          <a:ln cap="flat">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p:nvPr/>
        </p:nvSpPr>
        <p:spPr>
          <a:xfrm>
            <a:off x="334296" y="216907"/>
            <a:ext cx="10736827" cy="667483"/>
          </a:xfrm>
          <a:prstGeom prst="rect">
            <a:avLst/>
          </a:prstGeom>
        </p:spPr>
        <p:txBody>
          <a:bodyPr>
            <a:noAutofit/>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pPr algn="ctr"/>
            <a:r>
              <a:rPr lang="fr-FR" sz="4800" dirty="0">
                <a:solidFill>
                  <a:schemeClr val="tx1"/>
                </a:solidFill>
              </a:rPr>
              <a:t>CAS I: </a:t>
            </a:r>
            <a:r>
              <a:rPr lang="fr-FR" sz="5400" dirty="0">
                <a:solidFill>
                  <a:schemeClr val="tx1"/>
                </a:solidFill>
              </a:rPr>
              <a:t>1</a:t>
            </a:r>
            <a:r>
              <a:rPr lang="fr-FR" sz="5400" baseline="30000" dirty="0">
                <a:solidFill>
                  <a:schemeClr val="tx1"/>
                </a:solidFill>
              </a:rPr>
              <a:t>ère</a:t>
            </a:r>
            <a:r>
              <a:rPr lang="fr-FR" sz="5400" baseline="30000" dirty="0">
                <a:solidFill>
                  <a:schemeClr val="accent6">
                    <a:lumMod val="75000"/>
                  </a:schemeClr>
                </a:solidFill>
              </a:rPr>
              <a:t> </a:t>
            </a:r>
            <a:r>
              <a:rPr lang="fr-FR" sz="4800" dirty="0">
                <a:solidFill>
                  <a:schemeClr val="tx1"/>
                </a:solidFill>
              </a:rPr>
              <a:t>générale</a:t>
            </a:r>
            <a:r>
              <a:rPr lang="fr-FR" sz="4400" dirty="0"/>
              <a:t/>
            </a:r>
            <a:br>
              <a:rPr lang="fr-FR" sz="4400" dirty="0"/>
            </a:br>
            <a:r>
              <a:rPr lang="fr-FR" sz="4400" dirty="0"/>
              <a:t/>
            </a:r>
            <a:br>
              <a:rPr lang="fr-FR" sz="4400" dirty="0"/>
            </a:br>
            <a:endParaRPr lang="fr-FR" sz="4400" dirty="0"/>
          </a:p>
        </p:txBody>
      </p:sp>
      <p:pic>
        <p:nvPicPr>
          <p:cNvPr id="3" name="Image 2"/>
          <p:cNvPicPr>
            <a:picLocks noChangeAspect="1"/>
          </p:cNvPicPr>
          <p:nvPr/>
        </p:nvPicPr>
        <p:blipFill>
          <a:blip r:embed="rId2"/>
          <a:stretch>
            <a:fillRect/>
          </a:stretch>
        </p:blipFill>
        <p:spPr>
          <a:xfrm>
            <a:off x="231442" y="1474840"/>
            <a:ext cx="5520429" cy="3726426"/>
          </a:xfrm>
          <a:prstGeom prst="rect">
            <a:avLst/>
          </a:prstGeom>
        </p:spPr>
      </p:pic>
      <p:pic>
        <p:nvPicPr>
          <p:cNvPr id="5" name="Image 4"/>
          <p:cNvPicPr>
            <a:picLocks noChangeAspect="1"/>
          </p:cNvPicPr>
          <p:nvPr/>
        </p:nvPicPr>
        <p:blipFill>
          <a:blip r:embed="rId3"/>
          <a:stretch>
            <a:fillRect/>
          </a:stretch>
        </p:blipFill>
        <p:spPr>
          <a:xfrm>
            <a:off x="6123820" y="1474840"/>
            <a:ext cx="5313045" cy="3726426"/>
          </a:xfrm>
          <a:prstGeom prst="rect">
            <a:avLst/>
          </a:prstGeom>
        </p:spPr>
      </p:pic>
      <p:pic>
        <p:nvPicPr>
          <p:cNvPr id="6" name="Image 5"/>
          <p:cNvPicPr>
            <a:picLocks noChangeAspect="1"/>
          </p:cNvPicPr>
          <p:nvPr/>
        </p:nvPicPr>
        <p:blipFill>
          <a:blip r:embed="rId4"/>
          <a:stretch>
            <a:fillRect/>
          </a:stretch>
        </p:blipFill>
        <p:spPr>
          <a:xfrm>
            <a:off x="11071123" y="2382960"/>
            <a:ext cx="934986" cy="955093"/>
          </a:xfrm>
          <a:prstGeom prst="rect">
            <a:avLst/>
          </a:prstGeom>
        </p:spPr>
      </p:pic>
      <p:pic>
        <p:nvPicPr>
          <p:cNvPr id="7" name="Image 6"/>
          <p:cNvPicPr>
            <a:picLocks noChangeAspect="1"/>
          </p:cNvPicPr>
          <p:nvPr/>
        </p:nvPicPr>
        <p:blipFill>
          <a:blip r:embed="rId5"/>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1191836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685401" y="868311"/>
            <a:ext cx="10798676" cy="4755741"/>
          </a:xfrm>
          <a:prstGeom prst="rect">
            <a:avLst/>
          </a:prstGeom>
        </p:spPr>
      </p:pic>
      <p:sp>
        <p:nvSpPr>
          <p:cNvPr id="3" name="Titre 1"/>
          <p:cNvSpPr txBox="1"/>
          <p:nvPr/>
        </p:nvSpPr>
        <p:spPr>
          <a:xfrm>
            <a:off x="334296" y="216907"/>
            <a:ext cx="10353369" cy="667483"/>
          </a:xfrm>
          <a:prstGeom prst="rect">
            <a:avLst/>
          </a:prstGeom>
        </p:spPr>
        <p:txBody>
          <a:bodyPr>
            <a:normAutofit fontScale="82500" lnSpcReduction="20000"/>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pPr algn="ctr"/>
            <a:r>
              <a:rPr lang="fr-FR" sz="2100" dirty="0" smtClean="0">
                <a:solidFill>
                  <a:schemeClr val="tx1"/>
                </a:solidFill>
              </a:rPr>
              <a:t>Les spécialités au lycée </a:t>
            </a:r>
            <a:r>
              <a:rPr lang="fr-FR" sz="2100" dirty="0" err="1" smtClean="0">
                <a:solidFill>
                  <a:schemeClr val="tx1"/>
                </a:solidFill>
              </a:rPr>
              <a:t>condorcet</a:t>
            </a:r>
            <a:r>
              <a:rPr lang="fr-FR" sz="2100" dirty="0" smtClean="0">
                <a:solidFill>
                  <a:schemeClr val="tx1"/>
                </a:solidFill>
              </a:rPr>
              <a:t> : Pôle scientifique </a:t>
            </a:r>
            <a:r>
              <a:rPr lang="fr-FR" sz="2000" dirty="0"/>
              <a:t/>
            </a:r>
            <a:br>
              <a:rPr lang="fr-FR" sz="2000" dirty="0"/>
            </a:br>
            <a:r>
              <a:rPr lang="fr-FR" sz="2000" dirty="0"/>
              <a:t/>
            </a:r>
            <a:br>
              <a:rPr lang="fr-FR" sz="2000" dirty="0"/>
            </a:br>
            <a:endParaRPr lang="fr-FR" sz="2000" dirty="0"/>
          </a:p>
        </p:txBody>
      </p:sp>
      <p:pic>
        <p:nvPicPr>
          <p:cNvPr id="4" name="Image 3"/>
          <p:cNvPicPr>
            <a:picLocks noChangeAspect="1"/>
          </p:cNvPicPr>
          <p:nvPr/>
        </p:nvPicPr>
        <p:blipFill>
          <a:blip r:embed="rId3"/>
          <a:stretch>
            <a:fillRect/>
          </a:stretch>
        </p:blipFill>
        <p:spPr>
          <a:xfrm>
            <a:off x="11207691" y="55817"/>
            <a:ext cx="904009" cy="902238"/>
          </a:xfrm>
          <a:prstGeom prst="rect">
            <a:avLst/>
          </a:prstGeom>
          <a:noFill/>
          <a:ln cap="flat">
            <a:noFill/>
          </a:ln>
        </p:spPr>
      </p:pic>
    </p:spTree>
    <p:extLst>
      <p:ext uri="{BB962C8B-B14F-4D97-AF65-F5344CB8AC3E}">
        <p14:creationId xmlns:p14="http://schemas.microsoft.com/office/powerpoint/2010/main" val="14481298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p:nvPr/>
        </p:nvSpPr>
        <p:spPr>
          <a:xfrm>
            <a:off x="334296" y="216907"/>
            <a:ext cx="10353369" cy="667483"/>
          </a:xfrm>
          <a:prstGeom prst="rect">
            <a:avLst/>
          </a:prstGeom>
        </p:spPr>
        <p:txBody>
          <a:bodyPr>
            <a:normAutofit fontScale="82500" lnSpcReduction="20000"/>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pPr algn="ctr"/>
            <a:r>
              <a:rPr lang="fr-FR" sz="2100" dirty="0" smtClean="0">
                <a:solidFill>
                  <a:schemeClr val="tx1"/>
                </a:solidFill>
              </a:rPr>
              <a:t>Les spécialités au lycée </a:t>
            </a:r>
            <a:r>
              <a:rPr lang="fr-FR" sz="2100" dirty="0" err="1" smtClean="0">
                <a:solidFill>
                  <a:schemeClr val="tx1"/>
                </a:solidFill>
              </a:rPr>
              <a:t>condorcet</a:t>
            </a:r>
            <a:r>
              <a:rPr lang="fr-FR" sz="2100" dirty="0" smtClean="0">
                <a:solidFill>
                  <a:schemeClr val="tx1"/>
                </a:solidFill>
              </a:rPr>
              <a:t> : Pôle SCIENCES HUMAINES - Littéraire </a:t>
            </a:r>
            <a:r>
              <a:rPr lang="fr-FR" sz="2000" dirty="0"/>
              <a:t/>
            </a:r>
            <a:br>
              <a:rPr lang="fr-FR" sz="2000" dirty="0"/>
            </a:br>
            <a:r>
              <a:rPr lang="fr-FR" sz="2000" dirty="0"/>
              <a:t/>
            </a:r>
            <a:br>
              <a:rPr lang="fr-FR" sz="2000" dirty="0"/>
            </a:br>
            <a:endParaRPr lang="fr-FR" sz="2000" dirty="0"/>
          </a:p>
        </p:txBody>
      </p:sp>
      <p:pic>
        <p:nvPicPr>
          <p:cNvPr id="4" name="Image 3"/>
          <p:cNvPicPr>
            <a:picLocks noChangeAspect="1"/>
          </p:cNvPicPr>
          <p:nvPr/>
        </p:nvPicPr>
        <p:blipFill>
          <a:blip r:embed="rId2"/>
          <a:stretch>
            <a:fillRect/>
          </a:stretch>
        </p:blipFill>
        <p:spPr>
          <a:xfrm>
            <a:off x="1081547" y="550648"/>
            <a:ext cx="9388885" cy="5278030"/>
          </a:xfrm>
          <a:prstGeom prst="rect">
            <a:avLst/>
          </a:prstGeom>
        </p:spPr>
      </p:pic>
      <p:pic>
        <p:nvPicPr>
          <p:cNvPr id="5" name="Image 4"/>
          <p:cNvPicPr>
            <a:picLocks noChangeAspect="1"/>
          </p:cNvPicPr>
          <p:nvPr/>
        </p:nvPicPr>
        <p:blipFill>
          <a:blip r:embed="rId3"/>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1502322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p:cNvSpPr txBox="1"/>
          <p:nvPr/>
        </p:nvSpPr>
        <p:spPr>
          <a:xfrm>
            <a:off x="3156668" y="95416"/>
            <a:ext cx="5748793" cy="369332"/>
          </a:xfrm>
          <a:prstGeom prst="rect">
            <a:avLst/>
          </a:prstGeom>
          <a:noFill/>
        </p:spPr>
        <p:txBody>
          <a:bodyPr wrap="square" rtlCol="0">
            <a:spAutoFit/>
          </a:bodyPr>
          <a:lstStyle/>
          <a:p>
            <a:r>
              <a:rPr lang="fr-FR" dirty="0"/>
              <a:t>DE LA COHERENCE DANS LES CHOIX DE SPECIALITES….</a:t>
            </a:r>
          </a:p>
        </p:txBody>
      </p:sp>
      <p:pic>
        <p:nvPicPr>
          <p:cNvPr id="10" name="Image 9"/>
          <p:cNvPicPr>
            <a:picLocks noChangeAspect="1"/>
          </p:cNvPicPr>
          <p:nvPr/>
        </p:nvPicPr>
        <p:blipFill>
          <a:blip r:embed="rId2"/>
          <a:stretch>
            <a:fillRect/>
          </a:stretch>
        </p:blipFill>
        <p:spPr>
          <a:xfrm>
            <a:off x="318135" y="1502410"/>
            <a:ext cx="11431905" cy="5150485"/>
          </a:xfrm>
          <a:prstGeom prst="rect">
            <a:avLst/>
          </a:prstGeom>
        </p:spPr>
      </p:pic>
      <p:pic>
        <p:nvPicPr>
          <p:cNvPr id="11" name="Image 4"/>
          <p:cNvPicPr>
            <a:picLocks noChangeAspect="1"/>
          </p:cNvPicPr>
          <p:nvPr/>
        </p:nvPicPr>
        <p:blipFill>
          <a:blip r:embed="rId3" cstate="print"/>
          <a:stretch>
            <a:fillRect/>
          </a:stretch>
        </p:blipFill>
        <p:spPr>
          <a:xfrm>
            <a:off x="11050905" y="0"/>
            <a:ext cx="1141095" cy="1139190"/>
          </a:xfrm>
          <a:prstGeom prst="rect">
            <a:avLst/>
          </a:prstGeom>
          <a:noFill/>
          <a:ln cap="flat">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p:nvPr/>
        </p:nvSpPr>
        <p:spPr>
          <a:xfrm>
            <a:off x="334296" y="216907"/>
            <a:ext cx="10736827" cy="667483"/>
          </a:xfrm>
          <a:prstGeom prst="rect">
            <a:avLst/>
          </a:prstGeom>
        </p:spPr>
        <p:txBody>
          <a:bodyPr>
            <a:noAutofit/>
          </a:bodyPr>
          <a:lstStyle>
            <a:lvl1pPr marL="0" marR="0" lvl="0" indent="0" algn="l" defTabSz="914400" rtl="0" fontAlgn="auto" hangingPunct="1">
              <a:lnSpc>
                <a:spcPct val="90000"/>
              </a:lnSpc>
              <a:spcBef>
                <a:spcPts val="0"/>
              </a:spcBef>
              <a:spcAft>
                <a:spcPts val="0"/>
              </a:spcAft>
              <a:buNone/>
              <a:defRPr lang="fr-FR" sz="3200" b="0" i="0" u="none" strike="noStrike" kern="1200" cap="all" spc="0" baseline="0">
                <a:solidFill>
                  <a:srgbClr val="000000"/>
                </a:solidFill>
                <a:uFillTx/>
                <a:latin typeface="Gill Sans MT" panose="020B0502020104020203"/>
              </a:defRPr>
            </a:lvl1pPr>
          </a:lstStyle>
          <a:p>
            <a:pPr algn="ctr"/>
            <a:r>
              <a:rPr lang="fr-FR" sz="4800" dirty="0">
                <a:solidFill>
                  <a:schemeClr val="tx1"/>
                </a:solidFill>
              </a:rPr>
              <a:t>CAS </a:t>
            </a:r>
            <a:r>
              <a:rPr lang="fr-FR" sz="4800" dirty="0" smtClean="0">
                <a:solidFill>
                  <a:schemeClr val="tx1"/>
                </a:solidFill>
              </a:rPr>
              <a:t>II: </a:t>
            </a:r>
            <a:r>
              <a:rPr lang="fr-FR" sz="5400" dirty="0">
                <a:solidFill>
                  <a:schemeClr val="tx1"/>
                </a:solidFill>
              </a:rPr>
              <a:t>1</a:t>
            </a:r>
            <a:r>
              <a:rPr lang="fr-FR" sz="5400" baseline="30000" dirty="0">
                <a:solidFill>
                  <a:schemeClr val="tx1"/>
                </a:solidFill>
              </a:rPr>
              <a:t>ère</a:t>
            </a:r>
            <a:r>
              <a:rPr lang="fr-FR" sz="5400" baseline="30000" dirty="0">
                <a:solidFill>
                  <a:schemeClr val="accent6">
                    <a:lumMod val="75000"/>
                  </a:schemeClr>
                </a:solidFill>
              </a:rPr>
              <a:t> </a:t>
            </a:r>
            <a:r>
              <a:rPr lang="fr-FR" sz="4800" dirty="0" smtClean="0">
                <a:solidFill>
                  <a:schemeClr val="tx1"/>
                </a:solidFill>
              </a:rPr>
              <a:t>Technologique</a:t>
            </a:r>
            <a:r>
              <a:rPr lang="fr-FR" sz="4400" dirty="0"/>
              <a:t/>
            </a:r>
            <a:br>
              <a:rPr lang="fr-FR" sz="4400" dirty="0"/>
            </a:br>
            <a:r>
              <a:rPr lang="fr-FR" sz="4400" dirty="0"/>
              <a:t/>
            </a:r>
            <a:br>
              <a:rPr lang="fr-FR" sz="4400" dirty="0"/>
            </a:br>
            <a:endParaRPr lang="fr-FR" sz="4400" dirty="0"/>
          </a:p>
        </p:txBody>
      </p:sp>
      <p:pic>
        <p:nvPicPr>
          <p:cNvPr id="3" name="Image 2"/>
          <p:cNvPicPr>
            <a:picLocks noChangeAspect="1"/>
          </p:cNvPicPr>
          <p:nvPr/>
        </p:nvPicPr>
        <p:blipFill>
          <a:blip r:embed="rId2"/>
          <a:stretch>
            <a:fillRect/>
          </a:stretch>
        </p:blipFill>
        <p:spPr>
          <a:xfrm>
            <a:off x="334296" y="1372215"/>
            <a:ext cx="5860027" cy="3612740"/>
          </a:xfrm>
          <a:prstGeom prst="rect">
            <a:avLst/>
          </a:prstGeom>
        </p:spPr>
      </p:pic>
      <p:pic>
        <p:nvPicPr>
          <p:cNvPr id="4" name="Image 3"/>
          <p:cNvPicPr>
            <a:picLocks noChangeAspect="1"/>
          </p:cNvPicPr>
          <p:nvPr/>
        </p:nvPicPr>
        <p:blipFill>
          <a:blip r:embed="rId3"/>
          <a:stretch>
            <a:fillRect/>
          </a:stretch>
        </p:blipFill>
        <p:spPr>
          <a:xfrm>
            <a:off x="6355287" y="1372215"/>
            <a:ext cx="5360840" cy="3612740"/>
          </a:xfrm>
          <a:prstGeom prst="rect">
            <a:avLst/>
          </a:prstGeom>
        </p:spPr>
      </p:pic>
      <p:pic>
        <p:nvPicPr>
          <p:cNvPr id="5" name="Image 4"/>
          <p:cNvPicPr>
            <a:picLocks noChangeAspect="1"/>
          </p:cNvPicPr>
          <p:nvPr/>
        </p:nvPicPr>
        <p:blipFill>
          <a:blip r:embed="rId4"/>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42592221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2550" y="622935"/>
            <a:ext cx="11478260" cy="2461260"/>
          </a:xfrm>
        </p:spPr>
        <p:txBody>
          <a:bodyPr>
            <a:normAutofit fontScale="25000" lnSpcReduction="20000"/>
          </a:bodyPr>
          <a:lstStyle/>
          <a:p>
            <a:r>
              <a:rPr lang="fr-FR" sz="12800" dirty="0">
                <a:gradFill>
                  <a:gsLst>
                    <a:gs pos="50000">
                      <a:schemeClr val="accent2"/>
                    </a:gs>
                    <a:gs pos="0">
                      <a:schemeClr val="accent2">
                        <a:lumMod val="25000"/>
                        <a:lumOff val="75000"/>
                      </a:schemeClr>
                    </a:gs>
                    <a:gs pos="100000">
                      <a:schemeClr val="accent2">
                        <a:lumMod val="85000"/>
                      </a:schemeClr>
                    </a:gs>
                  </a:gsLst>
                  <a:lin ang="5400000" scaled="1"/>
                </a:gradFill>
              </a:rPr>
              <a:t>Bac STMG</a:t>
            </a:r>
          </a:p>
          <a:p>
            <a:pPr algn="l"/>
            <a:r>
              <a:rPr lang="en-US" altLang="fr-FR" sz="6665" dirty="0">
                <a:solidFill>
                  <a:schemeClr val="accent3">
                    <a:lumMod val="40000"/>
                    <a:lumOff val="60000"/>
                  </a:schemeClr>
                </a:solidFill>
              </a:rPr>
              <a:t>Sciences de gestion et num</a:t>
            </a:r>
            <a:r>
              <a:rPr lang="en-US" altLang="en-US" sz="6665" dirty="0">
                <a:solidFill>
                  <a:schemeClr val="accent3">
                    <a:lumMod val="40000"/>
                    <a:lumOff val="60000"/>
                  </a:schemeClr>
                </a:solidFill>
              </a:rPr>
              <a:t>é</a:t>
            </a:r>
            <a:r>
              <a:rPr lang="en-US" altLang="fr-FR" sz="6665" dirty="0">
                <a:solidFill>
                  <a:schemeClr val="accent3">
                    <a:lumMod val="40000"/>
                    <a:lumOff val="60000"/>
                  </a:schemeClr>
                </a:solidFill>
              </a:rPr>
              <a:t>rique</a:t>
            </a:r>
            <a:r>
              <a:rPr lang="fr-FR" sz="6665" dirty="0">
                <a:solidFill>
                  <a:schemeClr val="accent3">
                    <a:lumMod val="40000"/>
                    <a:lumOff val="60000"/>
                  </a:schemeClr>
                </a:solidFill>
              </a:rPr>
              <a:t>	     	</a:t>
            </a:r>
            <a:r>
              <a:rPr lang="en-US" altLang="fr-FR" sz="6665" dirty="0">
                <a:solidFill>
                  <a:schemeClr val="accent3">
                    <a:lumMod val="40000"/>
                    <a:lumOff val="60000"/>
                  </a:schemeClr>
                </a:solidFill>
              </a:rPr>
              <a:t>Droit et </a:t>
            </a:r>
            <a:r>
              <a:rPr lang="en-US" altLang="en-US" sz="6665" dirty="0">
                <a:solidFill>
                  <a:schemeClr val="accent3">
                    <a:lumMod val="40000"/>
                    <a:lumOff val="60000"/>
                  </a:schemeClr>
                </a:solidFill>
              </a:rPr>
              <a:t>é</a:t>
            </a:r>
            <a:r>
              <a:rPr lang="en-US" altLang="fr-FR" sz="6665" dirty="0">
                <a:solidFill>
                  <a:schemeClr val="accent3">
                    <a:lumMod val="40000"/>
                    <a:lumOff val="60000"/>
                  </a:schemeClr>
                </a:solidFill>
              </a:rPr>
              <a:t>conomie</a:t>
            </a:r>
            <a:r>
              <a:rPr lang="fr-FR" sz="6665" dirty="0">
                <a:solidFill>
                  <a:schemeClr val="accent3">
                    <a:lumMod val="40000"/>
                    <a:lumOff val="60000"/>
                  </a:schemeClr>
                </a:solidFill>
              </a:rPr>
              <a:t>	     			</a:t>
            </a:r>
            <a:r>
              <a:rPr lang="en-US" altLang="fr-FR" sz="6665" dirty="0">
                <a:solidFill>
                  <a:schemeClr val="accent3">
                    <a:lumMod val="40000"/>
                    <a:lumOff val="60000"/>
                  </a:schemeClr>
                </a:solidFill>
              </a:rPr>
              <a:t>Management</a:t>
            </a:r>
            <a:endParaRPr lang="en-US" altLang="fr-FR" sz="6665" dirty="0"/>
          </a:p>
          <a:p>
            <a:pPr algn="l"/>
            <a:r>
              <a:rPr lang="en-US" altLang="fr-FR" sz="8000" dirty="0"/>
              <a:t>Management, sciences de gestion et num</a:t>
            </a:r>
            <a:r>
              <a:rPr lang="en-US" altLang="en-US" sz="8000" dirty="0"/>
              <a:t>é</a:t>
            </a:r>
            <a:r>
              <a:rPr lang="en-US" altLang="fr-FR" sz="8000" dirty="0"/>
              <a:t>rique</a:t>
            </a:r>
            <a:r>
              <a:rPr lang="fr-FR" altLang="en-US" sz="8000" dirty="0"/>
              <a:t> au choix:	</a:t>
            </a:r>
            <a:r>
              <a:rPr lang="fr-FR" altLang="en-US" sz="10000" dirty="0">
                <a:sym typeface="+mn-ea"/>
              </a:rPr>
              <a:t>+		</a:t>
            </a:r>
            <a:r>
              <a:rPr lang="fr-FR" altLang="en-US" sz="6665" dirty="0">
                <a:sym typeface="+mn-ea"/>
              </a:rPr>
              <a:t>DROIT &amp; ECONOMIE</a:t>
            </a:r>
            <a:r>
              <a:rPr lang="fr-FR" altLang="en-US" sz="8000" dirty="0"/>
              <a:t>	</a:t>
            </a:r>
            <a:r>
              <a:rPr lang="fr-FR" altLang="en-US" sz="6665" dirty="0"/>
              <a:t>	</a:t>
            </a:r>
            <a:endParaRPr lang="en-US" altLang="fr-FR" sz="8000" dirty="0"/>
          </a:p>
          <a:p>
            <a:pPr algn="l"/>
            <a:r>
              <a:rPr lang="en-US" altLang="fr-FR" sz="6665" dirty="0"/>
              <a:t>• gestion et finance </a:t>
            </a:r>
            <a:r>
              <a:rPr lang="fr-FR" altLang="en-US" sz="6665" dirty="0"/>
              <a:t>						</a:t>
            </a:r>
            <a:endParaRPr lang="en-US" altLang="fr-FR" sz="6665" dirty="0"/>
          </a:p>
          <a:p>
            <a:pPr algn="l"/>
            <a:r>
              <a:rPr lang="en-US" altLang="fr-FR" sz="6665" dirty="0"/>
              <a:t>• mercatique (marketing) </a:t>
            </a:r>
          </a:p>
          <a:p>
            <a:pPr algn="l"/>
            <a:r>
              <a:rPr lang="fr-FR" altLang="en-US" sz="6665" dirty="0"/>
              <a:t>Ressources humaines et </a:t>
            </a:r>
            <a:r>
              <a:rPr lang="en-US" altLang="fr-FR" sz="6665" dirty="0">
                <a:sym typeface="+mn-ea"/>
              </a:rPr>
              <a:t>communication </a:t>
            </a:r>
          </a:p>
          <a:p>
            <a:pPr algn="l"/>
            <a:r>
              <a:rPr lang="en-US" altLang="fr-FR" sz="6665" dirty="0"/>
              <a:t>• syst</a:t>
            </a:r>
            <a:r>
              <a:rPr lang="en-US" altLang="en-US" sz="6665" dirty="0"/>
              <a:t>è</a:t>
            </a:r>
            <a:r>
              <a:rPr lang="en-US" altLang="fr-FR" sz="6665" dirty="0"/>
              <a:t>mes d’information de gestion</a:t>
            </a:r>
          </a:p>
          <a:p>
            <a:r>
              <a:rPr lang="fr-FR" sz="2000" dirty="0"/>
              <a:t>		</a:t>
            </a:r>
          </a:p>
        </p:txBody>
      </p:sp>
      <p:sp>
        <p:nvSpPr>
          <p:cNvPr id="4" name="Titre 1"/>
          <p:cNvSpPr txBox="1"/>
          <p:nvPr/>
        </p:nvSpPr>
        <p:spPr>
          <a:xfrm>
            <a:off x="0" y="0"/>
            <a:ext cx="11216005" cy="6229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ctr"/>
            <a:r>
              <a:rPr lang="fr-FR" sz="2500" dirty="0">
                <a:solidFill>
                  <a:prstClr val="white"/>
                </a:solidFill>
                <a:latin typeface="Calibri" panose="020F0502020204030204"/>
              </a:rPr>
              <a:t>Les enseignements spécifiques du </a:t>
            </a:r>
            <a:r>
              <a:rPr lang="fr-FR" sz="2500" dirty="0">
                <a:solidFill>
                  <a:srgbClr val="FF0000"/>
                </a:solidFill>
                <a:latin typeface="Calibri" panose="020F0502020204030204"/>
              </a:rPr>
              <a:t>bac technologique</a:t>
            </a:r>
          </a:p>
        </p:txBody>
      </p:sp>
      <p:sp>
        <p:nvSpPr>
          <p:cNvPr id="5" name="Sous-titre 2"/>
          <p:cNvSpPr txBox="1"/>
          <p:nvPr/>
        </p:nvSpPr>
        <p:spPr>
          <a:xfrm>
            <a:off x="80010" y="3511550"/>
            <a:ext cx="3448685" cy="64706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FR" sz="2500" dirty="0">
                <a:solidFill>
                  <a:srgbClr val="CBECB0">
                    <a:lumMod val="90000"/>
                  </a:srgbClr>
                </a:solidFill>
                <a:latin typeface="Calibri" panose="020F0502020204030204"/>
              </a:rPr>
              <a:t>InnovationTechnologique</a:t>
            </a:r>
            <a:r>
              <a:rPr lang="fr-FR" sz="2800" dirty="0">
                <a:solidFill>
                  <a:srgbClr val="CBECB0">
                    <a:lumMod val="90000"/>
                  </a:srgbClr>
                </a:solidFill>
                <a:latin typeface="Calibri" panose="020F0502020204030204"/>
              </a:rPr>
              <a:t> </a:t>
            </a:r>
            <a:endParaRPr lang="fr-FR" sz="2800" dirty="0">
              <a:solidFill>
                <a:prstClr val="white">
                  <a:tint val="75000"/>
                </a:prstClr>
              </a:solidFill>
              <a:latin typeface="Calibri" panose="020F0502020204030204"/>
            </a:endParaRPr>
          </a:p>
        </p:txBody>
      </p:sp>
      <p:sp>
        <p:nvSpPr>
          <p:cNvPr id="7" name="Rectangle 6"/>
          <p:cNvSpPr/>
          <p:nvPr/>
        </p:nvSpPr>
        <p:spPr>
          <a:xfrm>
            <a:off x="4479290" y="3593465"/>
            <a:ext cx="3467100" cy="860425"/>
          </a:xfrm>
          <a:prstGeom prst="rect">
            <a:avLst/>
          </a:prstGeom>
        </p:spPr>
        <p:txBody>
          <a:bodyPr wrap="square">
            <a:spAutoFit/>
          </a:bodyPr>
          <a:lstStyle/>
          <a:p>
            <a:pPr algn="ctr"/>
            <a:r>
              <a:rPr lang="fr-FR" sz="2500" dirty="0">
                <a:solidFill>
                  <a:srgbClr val="00ADDC">
                    <a:lumMod val="40000"/>
                    <a:lumOff val="60000"/>
                  </a:srgbClr>
                </a:solidFill>
                <a:latin typeface="Calibri" panose="020F0502020204030204"/>
              </a:rPr>
              <a:t>I2D: Ingénierie et développement durable</a:t>
            </a:r>
          </a:p>
        </p:txBody>
      </p:sp>
      <p:sp>
        <p:nvSpPr>
          <p:cNvPr id="8" name="Rectangle 7"/>
          <p:cNvSpPr/>
          <p:nvPr/>
        </p:nvSpPr>
        <p:spPr>
          <a:xfrm>
            <a:off x="8665845" y="3593465"/>
            <a:ext cx="3202940" cy="860425"/>
          </a:xfrm>
          <a:prstGeom prst="rect">
            <a:avLst/>
          </a:prstGeom>
        </p:spPr>
        <p:txBody>
          <a:bodyPr wrap="square">
            <a:spAutoFit/>
          </a:bodyPr>
          <a:lstStyle/>
          <a:p>
            <a:pPr algn="ctr"/>
            <a:r>
              <a:rPr lang="fr-FR" sz="2500" dirty="0">
                <a:solidFill>
                  <a:srgbClr val="EA157A">
                    <a:lumMod val="40000"/>
                    <a:lumOff val="60000"/>
                  </a:srgbClr>
                </a:solidFill>
                <a:latin typeface="Calibri" panose="020F0502020204030204"/>
              </a:rPr>
              <a:t>Physique-chimie &amp; mathématiques </a:t>
            </a:r>
          </a:p>
        </p:txBody>
      </p:sp>
      <p:sp>
        <p:nvSpPr>
          <p:cNvPr id="9" name="ZoneTexte 8"/>
          <p:cNvSpPr txBox="1"/>
          <p:nvPr/>
        </p:nvSpPr>
        <p:spPr>
          <a:xfrm>
            <a:off x="3944479" y="3137025"/>
            <a:ext cx="4536504" cy="584775"/>
          </a:xfrm>
          <a:prstGeom prst="rect">
            <a:avLst/>
          </a:prstGeom>
          <a:noFill/>
        </p:spPr>
        <p:txBody>
          <a:bodyPr wrap="square" rtlCol="0">
            <a:spAutoFit/>
          </a:bodyPr>
          <a:lstStyle/>
          <a:p>
            <a:pPr algn="ctr"/>
            <a:r>
              <a:rPr lang="fr-FR" sz="3200" dirty="0">
                <a:solidFill>
                  <a:prstClr val="white"/>
                </a:solidFill>
                <a:latin typeface="Calibri" panose="020F0502020204030204"/>
              </a:rPr>
              <a:t>Bac STI2D</a:t>
            </a:r>
          </a:p>
        </p:txBody>
      </p:sp>
      <p:pic>
        <p:nvPicPr>
          <p:cNvPr id="10" name="Imag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07025" y="-210"/>
            <a:ext cx="1085308" cy="1085308"/>
          </a:xfrm>
          <a:prstGeom prst="rect">
            <a:avLst/>
          </a:prstGeom>
        </p:spPr>
      </p:pic>
      <p:sp>
        <p:nvSpPr>
          <p:cNvPr id="6" name="ZoneTexte 5"/>
          <p:cNvSpPr txBox="1"/>
          <p:nvPr/>
        </p:nvSpPr>
        <p:spPr>
          <a:xfrm>
            <a:off x="82550" y="6396231"/>
            <a:ext cx="11985812" cy="461665"/>
          </a:xfrm>
          <a:prstGeom prst="rect">
            <a:avLst/>
          </a:prstGeom>
          <a:noFill/>
        </p:spPr>
        <p:txBody>
          <a:bodyPr wrap="square" rtlCol="0">
            <a:spAutoFit/>
          </a:bodyPr>
          <a:lstStyle/>
          <a:p>
            <a:r>
              <a:rPr lang="fr-FR" sz="2400" b="1" dirty="0">
                <a:solidFill>
                  <a:srgbClr val="FF0000"/>
                </a:solidFill>
              </a:rPr>
              <a:t>Attention, incompatibilité de choisir la voie technologique  avec section sportive FOOTBALL</a:t>
            </a:r>
            <a:r>
              <a:rPr lang="fr-FR" b="1" dirty="0">
                <a:solidFill>
                  <a:srgbClr val="FF0000"/>
                </a:solidFill>
              </a:rPr>
              <a:t>!</a:t>
            </a:r>
          </a:p>
        </p:txBody>
      </p:sp>
      <p:sp>
        <p:nvSpPr>
          <p:cNvPr id="2" name="Zone de texte 1"/>
          <p:cNvSpPr txBox="1"/>
          <p:nvPr/>
        </p:nvSpPr>
        <p:spPr>
          <a:xfrm>
            <a:off x="218440" y="4795520"/>
            <a:ext cx="4499610" cy="1476375"/>
          </a:xfrm>
          <a:prstGeom prst="rect">
            <a:avLst/>
          </a:prstGeom>
          <a:noFill/>
        </p:spPr>
        <p:txBody>
          <a:bodyPr wrap="square" rtlCol="0">
            <a:spAutoFit/>
          </a:bodyPr>
          <a:lstStyle/>
          <a:p>
            <a:r>
              <a:rPr lang="en-US" altLang="fr-FR"/>
              <a:t>(2I2D). Au choix :</a:t>
            </a:r>
          </a:p>
          <a:p>
            <a:r>
              <a:rPr lang="en-US" altLang="fr-FR"/>
              <a:t>• architecture et construction </a:t>
            </a:r>
          </a:p>
          <a:p>
            <a:r>
              <a:rPr lang="en-US" altLang="fr-FR"/>
              <a:t>• </a:t>
            </a:r>
            <a:r>
              <a:rPr lang="en-US" altLang="en-US"/>
              <a:t>é</a:t>
            </a:r>
            <a:r>
              <a:rPr lang="en-US" altLang="fr-FR"/>
              <a:t>nergies et environnement </a:t>
            </a:r>
          </a:p>
          <a:p>
            <a:r>
              <a:rPr lang="en-US" altLang="fr-FR"/>
              <a:t>• innovation technologique et </a:t>
            </a:r>
            <a:r>
              <a:rPr lang="en-US" altLang="en-US"/>
              <a:t>é</a:t>
            </a:r>
            <a:r>
              <a:rPr lang="en-US" altLang="fr-FR"/>
              <a:t>co-conception </a:t>
            </a:r>
          </a:p>
          <a:p>
            <a:r>
              <a:rPr lang="en-US" altLang="fr-FR"/>
              <a:t>• syst</a:t>
            </a:r>
            <a:r>
              <a:rPr lang="en-US" altLang="en-US"/>
              <a:t>è</a:t>
            </a:r>
            <a:r>
              <a:rPr lang="en-US" altLang="fr-FR"/>
              <a:t>mes d’information et num</a:t>
            </a:r>
            <a:r>
              <a:rPr lang="en-US" altLang="en-US"/>
              <a:t>é</a:t>
            </a:r>
            <a:r>
              <a:rPr lang="en-US" altLang="fr-FR"/>
              <a:t>rique</a:t>
            </a:r>
          </a:p>
        </p:txBody>
      </p:sp>
      <p:sp>
        <p:nvSpPr>
          <p:cNvPr id="11" name="Zone de texte 10"/>
          <p:cNvSpPr txBox="1"/>
          <p:nvPr/>
        </p:nvSpPr>
        <p:spPr>
          <a:xfrm>
            <a:off x="5612765" y="4926965"/>
            <a:ext cx="3757295" cy="368300"/>
          </a:xfrm>
          <a:prstGeom prst="rect">
            <a:avLst/>
          </a:prstGeom>
          <a:noFill/>
        </p:spPr>
        <p:txBody>
          <a:bodyPr wrap="square" rtlCol="0">
            <a:spAutoFit/>
          </a:bodyPr>
          <a:lstStyle/>
          <a:p>
            <a:r>
              <a:rPr lang="fr-FR" altLang="en-US"/>
              <a:t>Physique - chimie et mathématiques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ctrTitle"/>
          </p:nvPr>
        </p:nvSpPr>
        <p:spPr>
          <a:xfrm>
            <a:off x="1184742" y="1630018"/>
            <a:ext cx="9822512" cy="2655737"/>
          </a:xfrm>
        </p:spPr>
        <p:txBody>
          <a:bodyPr>
            <a:normAutofit/>
          </a:bodyPr>
          <a:lstStyle/>
          <a:p>
            <a:pPr lvl="0"/>
            <a:r>
              <a:rPr lang="fr-FR" sz="5900" dirty="0"/>
              <a:t>I- La </a:t>
            </a:r>
            <a:r>
              <a:rPr lang="fr-FR" sz="5900" dirty="0" err="1"/>
              <a:t>tele</a:t>
            </a:r>
            <a:r>
              <a:rPr lang="fr-FR" sz="5900" dirty="0"/>
              <a:t> inscription</a:t>
            </a:r>
          </a:p>
        </p:txBody>
      </p:sp>
      <p:pic>
        <p:nvPicPr>
          <p:cNvPr id="3" name="Image 4"/>
          <p:cNvPicPr>
            <a:picLocks noChangeAspect="1"/>
          </p:cNvPicPr>
          <p:nvPr/>
        </p:nvPicPr>
        <p:blipFill>
          <a:blip r:embed="rId2"/>
          <a:stretch>
            <a:fillRect/>
          </a:stretch>
        </p:blipFill>
        <p:spPr>
          <a:xfrm>
            <a:off x="4562807" y="158750"/>
            <a:ext cx="2660949" cy="2655737"/>
          </a:xfrm>
          <a:prstGeom prst="rect">
            <a:avLst/>
          </a:prstGeom>
          <a:noFill/>
          <a:ln cap="flat">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S</a:t>
            </a:r>
            <a:r>
              <a:rPr lang="fr-FR" dirty="0" smtClean="0"/>
              <a:t>pécialités bac technologique et autres établissements : </a:t>
            </a:r>
            <a:endParaRPr lang="fr-FR" dirty="0"/>
          </a:p>
        </p:txBody>
      </p:sp>
      <p:sp>
        <p:nvSpPr>
          <p:cNvPr id="3" name="Espace réservé du contenu 2"/>
          <p:cNvSpPr>
            <a:spLocks noGrp="1"/>
          </p:cNvSpPr>
          <p:nvPr>
            <p:ph idx="1"/>
          </p:nvPr>
        </p:nvSpPr>
        <p:spPr>
          <a:xfrm>
            <a:off x="609600" y="1600201"/>
            <a:ext cx="10972800" cy="5178104"/>
          </a:xfrm>
        </p:spPr>
        <p:txBody>
          <a:bodyPr>
            <a:normAutofit fontScale="85000" lnSpcReduction="20000"/>
          </a:bodyPr>
          <a:lstStyle/>
          <a:p>
            <a:r>
              <a:rPr lang="fr-FR" sz="2400" dirty="0" smtClean="0"/>
              <a:t>STMG (Sciences Techniques du Management et de la gestion) : </a:t>
            </a:r>
          </a:p>
          <a:p>
            <a:pPr>
              <a:buFontTx/>
              <a:buChar char="-"/>
            </a:pPr>
            <a:r>
              <a:rPr lang="fr-FR" sz="2400" dirty="0" smtClean="0">
                <a:solidFill>
                  <a:schemeClr val="tx1">
                    <a:lumMod val="65000"/>
                  </a:schemeClr>
                </a:solidFill>
              </a:rPr>
              <a:t>Lycées Condorcet (Saint </a:t>
            </a:r>
            <a:r>
              <a:rPr lang="fr-FR" sz="2400" dirty="0" err="1" smtClean="0">
                <a:solidFill>
                  <a:schemeClr val="tx1">
                    <a:lumMod val="65000"/>
                  </a:schemeClr>
                </a:solidFill>
              </a:rPr>
              <a:t>Priest</a:t>
            </a:r>
            <a:r>
              <a:rPr lang="fr-FR" sz="2400" dirty="0" smtClean="0">
                <a:solidFill>
                  <a:schemeClr val="tx1">
                    <a:lumMod val="65000"/>
                  </a:schemeClr>
                </a:solidFill>
              </a:rPr>
              <a:t>), Jean Paul Sartre (Bron), Jacques Brel et Marcel </a:t>
            </a:r>
            <a:r>
              <a:rPr lang="fr-FR" sz="2400" dirty="0" err="1" smtClean="0">
                <a:solidFill>
                  <a:schemeClr val="tx1">
                    <a:lumMod val="65000"/>
                  </a:schemeClr>
                </a:solidFill>
              </a:rPr>
              <a:t>Sambat</a:t>
            </a:r>
            <a:r>
              <a:rPr lang="fr-FR" sz="2400" dirty="0" smtClean="0">
                <a:solidFill>
                  <a:schemeClr val="tx1">
                    <a:lumMod val="65000"/>
                  </a:schemeClr>
                </a:solidFill>
              </a:rPr>
              <a:t> (Vénissieux) </a:t>
            </a:r>
          </a:p>
          <a:p>
            <a:r>
              <a:rPr lang="fr-FR" sz="2400" dirty="0" smtClean="0"/>
              <a:t>STI2D (Sciences Techniques de l’Industrie et du développement durable) : </a:t>
            </a:r>
          </a:p>
          <a:p>
            <a:pPr marL="0" indent="0">
              <a:buNone/>
            </a:pPr>
            <a:r>
              <a:rPr lang="fr-FR" sz="2400" dirty="0" smtClean="0"/>
              <a:t>-    </a:t>
            </a:r>
            <a:r>
              <a:rPr lang="fr-FR" sz="2400" dirty="0" smtClean="0">
                <a:solidFill>
                  <a:srgbClr val="FF0000"/>
                </a:solidFill>
              </a:rPr>
              <a:t>Lycées Condorcet (Saint </a:t>
            </a:r>
            <a:r>
              <a:rPr lang="fr-FR" sz="2400" dirty="0" err="1" smtClean="0">
                <a:solidFill>
                  <a:srgbClr val="FF0000"/>
                </a:solidFill>
              </a:rPr>
              <a:t>Priest</a:t>
            </a:r>
            <a:r>
              <a:rPr lang="fr-FR" sz="2400" dirty="0" smtClean="0">
                <a:solidFill>
                  <a:srgbClr val="FF0000"/>
                </a:solidFill>
              </a:rPr>
              <a:t>), Marcel </a:t>
            </a:r>
            <a:r>
              <a:rPr lang="fr-FR" sz="2400" dirty="0" err="1" smtClean="0">
                <a:solidFill>
                  <a:srgbClr val="FF0000"/>
                </a:solidFill>
              </a:rPr>
              <a:t>Sambat</a:t>
            </a:r>
            <a:r>
              <a:rPr lang="fr-FR" sz="2400" dirty="0" smtClean="0">
                <a:solidFill>
                  <a:srgbClr val="FF0000"/>
                </a:solidFill>
              </a:rPr>
              <a:t> (Vénissieux), La Martinière Montplaisir (Lyon 8</a:t>
            </a:r>
            <a:r>
              <a:rPr lang="fr-FR" sz="2400" baseline="30000" dirty="0" smtClean="0">
                <a:solidFill>
                  <a:srgbClr val="FF0000"/>
                </a:solidFill>
              </a:rPr>
              <a:t>ème</a:t>
            </a:r>
            <a:r>
              <a:rPr lang="fr-FR" sz="2400" dirty="0" smtClean="0">
                <a:solidFill>
                  <a:srgbClr val="FF0000"/>
                </a:solidFill>
              </a:rPr>
              <a:t>), La Mâche (Lyon 8</a:t>
            </a:r>
            <a:r>
              <a:rPr lang="fr-FR" sz="2400" baseline="30000" dirty="0" smtClean="0">
                <a:solidFill>
                  <a:srgbClr val="FF0000"/>
                </a:solidFill>
              </a:rPr>
              <a:t>ème</a:t>
            </a:r>
            <a:r>
              <a:rPr lang="fr-FR" sz="2400" dirty="0" smtClean="0">
                <a:solidFill>
                  <a:srgbClr val="FF0000"/>
                </a:solidFill>
              </a:rPr>
              <a:t>)</a:t>
            </a:r>
          </a:p>
          <a:p>
            <a:r>
              <a:rPr lang="fr-FR" sz="2400" dirty="0" smtClean="0"/>
              <a:t>ST2S (Sciences Techniques de la santé et du social) :</a:t>
            </a:r>
          </a:p>
          <a:p>
            <a:pPr marL="0" indent="0">
              <a:buNone/>
            </a:pPr>
            <a:r>
              <a:rPr lang="fr-FR" sz="2400" dirty="0" smtClean="0"/>
              <a:t>- </a:t>
            </a:r>
            <a:r>
              <a:rPr lang="fr-FR" sz="2400" i="1" dirty="0" smtClean="0">
                <a:solidFill>
                  <a:schemeClr val="accent2">
                    <a:lumMod val="40000"/>
                    <a:lumOff val="60000"/>
                  </a:schemeClr>
                </a:solidFill>
              </a:rPr>
              <a:t>Lycées Jean Paul Sartre (Bron), Jacques Brel (Vénissieux) et Lumière (Lyon 8</a:t>
            </a:r>
            <a:r>
              <a:rPr lang="fr-FR" sz="2400" i="1" baseline="30000" dirty="0" smtClean="0">
                <a:solidFill>
                  <a:schemeClr val="accent2">
                    <a:lumMod val="40000"/>
                    <a:lumOff val="60000"/>
                  </a:schemeClr>
                </a:solidFill>
              </a:rPr>
              <a:t>ème</a:t>
            </a:r>
            <a:r>
              <a:rPr lang="fr-FR" sz="2400" i="1" dirty="0" smtClean="0">
                <a:solidFill>
                  <a:schemeClr val="accent2">
                    <a:lumMod val="40000"/>
                    <a:lumOff val="60000"/>
                  </a:schemeClr>
                </a:solidFill>
              </a:rPr>
              <a:t>) </a:t>
            </a:r>
          </a:p>
          <a:p>
            <a:r>
              <a:rPr lang="fr-FR" sz="2400" dirty="0" smtClean="0"/>
              <a:t>STL (Sciences Techniques du laboratoire) :</a:t>
            </a:r>
          </a:p>
          <a:p>
            <a:pPr marL="0" indent="0">
              <a:buNone/>
            </a:pPr>
            <a:r>
              <a:rPr lang="fr-FR" sz="2400" dirty="0" smtClean="0"/>
              <a:t>-  </a:t>
            </a:r>
            <a:r>
              <a:rPr lang="fr-FR" sz="2400" i="1" dirty="0" smtClean="0">
                <a:solidFill>
                  <a:schemeClr val="accent6">
                    <a:lumMod val="60000"/>
                    <a:lumOff val="40000"/>
                  </a:schemeClr>
                </a:solidFill>
              </a:rPr>
              <a:t>Lycées Jean Paul Sartre (Bron) et Marcel </a:t>
            </a:r>
            <a:r>
              <a:rPr lang="fr-FR" sz="2400" i="1" dirty="0" err="1" smtClean="0">
                <a:solidFill>
                  <a:schemeClr val="accent6">
                    <a:lumMod val="60000"/>
                    <a:lumOff val="40000"/>
                  </a:schemeClr>
                </a:solidFill>
              </a:rPr>
              <a:t>Sambat</a:t>
            </a:r>
            <a:r>
              <a:rPr lang="fr-FR" sz="2400" i="1" dirty="0" smtClean="0">
                <a:solidFill>
                  <a:schemeClr val="accent6">
                    <a:lumMod val="60000"/>
                    <a:lumOff val="40000"/>
                  </a:schemeClr>
                </a:solidFill>
              </a:rPr>
              <a:t> (Vénissieux)</a:t>
            </a:r>
          </a:p>
          <a:p>
            <a:r>
              <a:rPr lang="fr-FR" sz="2400" dirty="0" smtClean="0"/>
              <a:t>STHR (Sciences Techniques de l’hôtellerie et de la restauration) : </a:t>
            </a:r>
          </a:p>
          <a:p>
            <a:pPr marL="0" indent="0">
              <a:buNone/>
            </a:pPr>
            <a:r>
              <a:rPr lang="fr-FR" sz="2400" dirty="0" smtClean="0"/>
              <a:t>- </a:t>
            </a:r>
            <a:r>
              <a:rPr lang="fr-FR" sz="2400" i="1" dirty="0" smtClean="0">
                <a:solidFill>
                  <a:srgbClr val="FFFF00"/>
                </a:solidFill>
              </a:rPr>
              <a:t>Lycées Jehanne de France (Lyon 9</a:t>
            </a:r>
            <a:r>
              <a:rPr lang="fr-FR" sz="2400" i="1" baseline="30000" dirty="0" smtClean="0">
                <a:solidFill>
                  <a:srgbClr val="FFFF00"/>
                </a:solidFill>
              </a:rPr>
              <a:t>ème</a:t>
            </a:r>
            <a:r>
              <a:rPr lang="fr-FR" sz="2400" i="1" dirty="0" smtClean="0">
                <a:solidFill>
                  <a:srgbClr val="FFFF00"/>
                </a:solidFill>
              </a:rPr>
              <a:t>) et François Rabelais (Dardilly) </a:t>
            </a:r>
          </a:p>
          <a:p>
            <a:r>
              <a:rPr lang="fr-FR" sz="2400" dirty="0" smtClean="0"/>
              <a:t>STAV (Sciences Techniques de l’agronomie et du vivant) :</a:t>
            </a:r>
          </a:p>
          <a:p>
            <a:pPr marL="0" indent="0">
              <a:buNone/>
            </a:pPr>
            <a:r>
              <a:rPr lang="fr-FR" sz="2400" dirty="0" smtClean="0"/>
              <a:t>- </a:t>
            </a:r>
            <a:r>
              <a:rPr lang="fr-FR" sz="2400" i="1" dirty="0" smtClean="0">
                <a:solidFill>
                  <a:schemeClr val="bg1">
                    <a:lumMod val="90000"/>
                  </a:schemeClr>
                </a:solidFill>
              </a:rPr>
              <a:t>Lycées André Paillot (St Genis Laval), </a:t>
            </a:r>
            <a:r>
              <a:rPr lang="fr-FR" sz="2400" i="1" dirty="0" err="1" smtClean="0">
                <a:solidFill>
                  <a:schemeClr val="bg1">
                    <a:lumMod val="90000"/>
                  </a:schemeClr>
                </a:solidFill>
              </a:rPr>
              <a:t>Agrotec</a:t>
            </a:r>
            <a:r>
              <a:rPr lang="fr-FR" sz="2400" i="1" dirty="0" smtClean="0">
                <a:solidFill>
                  <a:schemeClr val="bg1">
                    <a:lumMod val="90000"/>
                  </a:schemeClr>
                </a:solidFill>
              </a:rPr>
              <a:t> (Vienne), lycée horticole (Dardilly)</a:t>
            </a:r>
          </a:p>
          <a:p>
            <a:r>
              <a:rPr lang="fr-FR" sz="2400" dirty="0" smtClean="0"/>
              <a:t>STD2A (Sciences Techniques du Design et des arts appliquées) : </a:t>
            </a:r>
          </a:p>
          <a:p>
            <a:pPr marL="0" indent="0">
              <a:buNone/>
            </a:pPr>
            <a:r>
              <a:rPr lang="fr-FR" sz="2400" dirty="0" smtClean="0"/>
              <a:t>- </a:t>
            </a:r>
            <a:r>
              <a:rPr lang="fr-FR" sz="2400" i="1" dirty="0" smtClean="0">
                <a:solidFill>
                  <a:schemeClr val="accent5">
                    <a:lumMod val="40000"/>
                    <a:lumOff val="60000"/>
                  </a:schemeClr>
                </a:solidFill>
              </a:rPr>
              <a:t>Lycées Jean Paul Sartre (Bron), La Martinière Diderot (Lyon 1</a:t>
            </a:r>
            <a:r>
              <a:rPr lang="fr-FR" sz="2400" i="1" baseline="30000" dirty="0" smtClean="0">
                <a:solidFill>
                  <a:schemeClr val="accent5">
                    <a:lumMod val="40000"/>
                    <a:lumOff val="60000"/>
                  </a:schemeClr>
                </a:solidFill>
              </a:rPr>
              <a:t>er</a:t>
            </a:r>
            <a:r>
              <a:rPr lang="fr-FR" sz="2400" i="1" dirty="0" smtClean="0">
                <a:solidFill>
                  <a:schemeClr val="accent5">
                    <a:lumMod val="40000"/>
                    <a:lumOff val="60000"/>
                  </a:schemeClr>
                </a:solidFill>
              </a:rPr>
              <a:t>) </a:t>
            </a:r>
          </a:p>
          <a:p>
            <a:r>
              <a:rPr lang="fr-FR" sz="2400" dirty="0" smtClean="0"/>
              <a:t>S2TMD (Sciences Techniques du théâtre, musique et danse) : </a:t>
            </a:r>
          </a:p>
          <a:p>
            <a:pPr marL="0" indent="0">
              <a:buNone/>
            </a:pPr>
            <a:r>
              <a:rPr lang="fr-FR" sz="2400" dirty="0" smtClean="0"/>
              <a:t>- </a:t>
            </a:r>
            <a:r>
              <a:rPr lang="fr-FR" sz="2400" i="1" dirty="0" smtClean="0">
                <a:solidFill>
                  <a:schemeClr val="accent3"/>
                </a:solidFill>
              </a:rPr>
              <a:t>Lycée Antoine de Saint Exupéry (Lyon 4</a:t>
            </a:r>
            <a:r>
              <a:rPr lang="fr-FR" sz="2400" i="1" baseline="30000" dirty="0" smtClean="0">
                <a:solidFill>
                  <a:schemeClr val="accent3"/>
                </a:solidFill>
              </a:rPr>
              <a:t>ème</a:t>
            </a:r>
            <a:r>
              <a:rPr lang="fr-FR" sz="2400" i="1" dirty="0" smtClean="0">
                <a:solidFill>
                  <a:schemeClr val="accent3"/>
                </a:solidFill>
              </a:rPr>
              <a:t>)</a:t>
            </a:r>
          </a:p>
          <a:p>
            <a:endParaRPr lang="fr-FR" dirty="0" smtClean="0"/>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13379541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98324" y="988370"/>
            <a:ext cx="11872297" cy="4766573"/>
          </a:xfrm>
          <a:prstGeom prst="rect">
            <a:avLst/>
          </a:prstGeom>
        </p:spPr>
      </p:pic>
      <p:sp>
        <p:nvSpPr>
          <p:cNvPr id="3" name="ZoneTexte 2"/>
          <p:cNvSpPr txBox="1"/>
          <p:nvPr/>
        </p:nvSpPr>
        <p:spPr>
          <a:xfrm>
            <a:off x="2139696" y="109728"/>
            <a:ext cx="8238744" cy="707886"/>
          </a:xfrm>
          <a:prstGeom prst="rect">
            <a:avLst/>
          </a:prstGeom>
          <a:noFill/>
        </p:spPr>
        <p:txBody>
          <a:bodyPr wrap="square" rtlCol="0">
            <a:spAutoFit/>
          </a:bodyPr>
          <a:lstStyle/>
          <a:p>
            <a:r>
              <a:rPr lang="fr-FR" sz="2000" b="1" dirty="0" smtClean="0">
                <a:solidFill>
                  <a:srgbClr val="FF0000"/>
                </a:solidFill>
              </a:rPr>
              <a:t>ATTENTION : Le tronc commun n’est pas à négliger et le choix des spécialités est primordial !!</a:t>
            </a:r>
            <a:endParaRPr lang="fr-FR" sz="2000" b="1" dirty="0">
              <a:solidFill>
                <a:srgbClr val="FF0000"/>
              </a:solidFill>
            </a:endParaRPr>
          </a:p>
        </p:txBody>
      </p:sp>
      <p:pic>
        <p:nvPicPr>
          <p:cNvPr id="4" name="Image 3"/>
          <p:cNvPicPr>
            <a:picLocks noChangeAspect="1"/>
          </p:cNvPicPr>
          <p:nvPr/>
        </p:nvPicPr>
        <p:blipFill>
          <a:blip r:embed="rId3"/>
          <a:stretch>
            <a:fillRect/>
          </a:stretch>
        </p:blipFill>
        <p:spPr>
          <a:xfrm>
            <a:off x="11266415" y="55817"/>
            <a:ext cx="845286" cy="843630"/>
          </a:xfrm>
          <a:prstGeom prst="rect">
            <a:avLst/>
          </a:prstGeom>
          <a:noFill/>
          <a:ln cap="flat">
            <a:noFill/>
          </a:ln>
        </p:spPr>
      </p:pic>
    </p:spTree>
    <p:extLst>
      <p:ext uri="{BB962C8B-B14F-4D97-AF65-F5344CB8AC3E}">
        <p14:creationId xmlns:p14="http://schemas.microsoft.com/office/powerpoint/2010/main" val="1878214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ctrTitle"/>
          </p:nvPr>
        </p:nvSpPr>
        <p:spPr>
          <a:xfrm>
            <a:off x="1267038" y="1730602"/>
            <a:ext cx="9822512" cy="2655737"/>
          </a:xfrm>
        </p:spPr>
        <p:txBody>
          <a:bodyPr>
            <a:normAutofit/>
          </a:bodyPr>
          <a:lstStyle/>
          <a:p>
            <a:pPr lvl="0"/>
            <a:r>
              <a:rPr lang="fr-FR" sz="5900" dirty="0" smtClean="0"/>
              <a:t>III- Saisie des vœux et spécificités </a:t>
            </a:r>
            <a:endParaRPr lang="fr-FR" sz="5900" dirty="0"/>
          </a:p>
        </p:txBody>
      </p:sp>
      <p:pic>
        <p:nvPicPr>
          <p:cNvPr id="3" name="Image 4"/>
          <p:cNvPicPr>
            <a:picLocks noChangeAspect="1"/>
          </p:cNvPicPr>
          <p:nvPr/>
        </p:nvPicPr>
        <p:blipFill>
          <a:blip r:embed="rId2"/>
          <a:stretch>
            <a:fillRect/>
          </a:stretch>
        </p:blipFill>
        <p:spPr>
          <a:xfrm>
            <a:off x="4459302" y="0"/>
            <a:ext cx="2660949" cy="2655737"/>
          </a:xfrm>
          <a:prstGeom prst="rect">
            <a:avLst/>
          </a:prstGeom>
          <a:noFill/>
          <a:ln cap="flat">
            <a:noFill/>
          </a:ln>
        </p:spPr>
      </p:pic>
    </p:spTree>
    <p:extLst>
      <p:ext uri="{BB962C8B-B14F-4D97-AF65-F5344CB8AC3E}">
        <p14:creationId xmlns:p14="http://schemas.microsoft.com/office/powerpoint/2010/main" val="7094742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4737" y="-29"/>
            <a:ext cx="9603275" cy="1049237"/>
          </a:xfrm>
        </p:spPr>
        <p:txBody>
          <a:bodyPr/>
          <a:lstStyle/>
          <a:p>
            <a:pPr algn="ctr"/>
            <a:r>
              <a:rPr lang="fr-FR" altLang="en-US"/>
              <a:t>FICHE AFFELNET</a:t>
            </a:r>
          </a:p>
        </p:txBody>
      </p:sp>
      <p:graphicFrame>
        <p:nvGraphicFramePr>
          <p:cNvPr id="4" name="Espace réservé du contenu 3">
            <a:hlinkClick r:id="" action="ppaction://ole?verb=0"/>
          </p:cNvPr>
          <p:cNvGraphicFramePr>
            <a:graphicFrameLocks noGrp="1" noChangeAspect="1"/>
          </p:cNvGraphicFramePr>
          <p:nvPr>
            <p:ph idx="1"/>
          </p:nvPr>
        </p:nvGraphicFramePr>
        <p:xfrm>
          <a:off x="0" y="621030"/>
          <a:ext cx="12192000" cy="6237605"/>
        </p:xfrm>
        <a:graphic>
          <a:graphicData uri="http://schemas.openxmlformats.org/presentationml/2006/ole">
            <mc:AlternateContent xmlns:mc="http://schemas.openxmlformats.org/markup-compatibility/2006">
              <mc:Choice xmlns:v="urn:schemas-microsoft-com:vml" Requires="v">
                <p:oleObj spid="_x0000_s1086" r:id="rId3" imgW="8288655" imgH="5859780" progId="Acrobat.Document.DC">
                  <p:embed/>
                </p:oleObj>
              </mc:Choice>
              <mc:Fallback>
                <p:oleObj r:id="rId3" imgW="8288655" imgH="5859780" progId="Acrobat.Document.DC">
                  <p:embed/>
                  <p:pic>
                    <p:nvPicPr>
                      <p:cNvPr id="0" name="Image 1024"/>
                      <p:cNvPicPr/>
                      <p:nvPr/>
                    </p:nvPicPr>
                    <p:blipFill>
                      <a:blip r:embed="rId4"/>
                      <a:stretch>
                        <a:fillRect/>
                      </a:stretch>
                    </p:blipFill>
                    <p:spPr>
                      <a:xfrm>
                        <a:off x="0" y="621030"/>
                        <a:ext cx="12192000" cy="6237605"/>
                      </a:xfrm>
                      <a:prstGeom prst="rect">
                        <a:avLst/>
                      </a:prstGeom>
                    </p:spPr>
                  </p:pic>
                </p:oleObj>
              </mc:Fallback>
            </mc:AlternateContent>
          </a:graphicData>
        </a:graphic>
      </p:graphicFrame>
      <p:pic>
        <p:nvPicPr>
          <p:cNvPr id="11" name="Image 4"/>
          <p:cNvPicPr>
            <a:picLocks noChangeAspect="1"/>
          </p:cNvPicPr>
          <p:nvPr/>
        </p:nvPicPr>
        <p:blipFill>
          <a:blip r:embed="rId5" cstate="print"/>
          <a:stretch>
            <a:fillRect/>
          </a:stretch>
        </p:blipFill>
        <p:spPr>
          <a:xfrm>
            <a:off x="10898012" y="51435"/>
            <a:ext cx="1141095" cy="1139190"/>
          </a:xfrm>
          <a:prstGeom prst="rect">
            <a:avLst/>
          </a:prstGeom>
          <a:noFill/>
          <a:ln cap="flat">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6512" y="-29"/>
            <a:ext cx="9603275" cy="1049237"/>
          </a:xfrm>
        </p:spPr>
        <p:txBody>
          <a:bodyPr/>
          <a:lstStyle/>
          <a:p>
            <a:pPr algn="ctr"/>
            <a:r>
              <a:rPr lang="fr-FR" altLang="en-US"/>
              <a:t>Fiche de voeux</a:t>
            </a:r>
          </a:p>
        </p:txBody>
      </p:sp>
      <p:graphicFrame>
        <p:nvGraphicFramePr>
          <p:cNvPr id="4" name="Espace réservé du contenu 3">
            <a:hlinkClick r:id="" action="ppaction://ole?verb=0"/>
          </p:cNvPr>
          <p:cNvGraphicFramePr>
            <a:graphicFrameLocks noGrp="1" noChangeAspect="1"/>
          </p:cNvGraphicFramePr>
          <p:nvPr>
            <p:ph idx="1"/>
          </p:nvPr>
        </p:nvGraphicFramePr>
        <p:xfrm>
          <a:off x="-635" y="673100"/>
          <a:ext cx="11986895" cy="6185535"/>
        </p:xfrm>
        <a:graphic>
          <a:graphicData uri="http://schemas.openxmlformats.org/presentationml/2006/ole">
            <mc:AlternateContent xmlns:mc="http://schemas.openxmlformats.org/markup-compatibility/2006">
              <mc:Choice xmlns:v="urn:schemas-microsoft-com:vml" Requires="v">
                <p:oleObj spid="_x0000_s2110" r:id="rId3" imgW="8288655" imgH="5859780" progId="Acrobat.Document.DC">
                  <p:embed/>
                </p:oleObj>
              </mc:Choice>
              <mc:Fallback>
                <p:oleObj r:id="rId3" imgW="8288655" imgH="5859780" progId="Acrobat.Document.DC">
                  <p:embed/>
                  <p:pic>
                    <p:nvPicPr>
                      <p:cNvPr id="0" name="Image 2048"/>
                      <p:cNvPicPr/>
                      <p:nvPr/>
                    </p:nvPicPr>
                    <p:blipFill>
                      <a:blip r:embed="rId4"/>
                      <a:stretch>
                        <a:fillRect/>
                      </a:stretch>
                    </p:blipFill>
                    <p:spPr>
                      <a:xfrm>
                        <a:off x="-635" y="673100"/>
                        <a:ext cx="11986895" cy="6185535"/>
                      </a:xfrm>
                      <a:prstGeom prst="rect">
                        <a:avLst/>
                      </a:prstGeom>
                    </p:spPr>
                  </p:pic>
                </p:oleObj>
              </mc:Fallback>
            </mc:AlternateContent>
          </a:graphicData>
        </a:graphic>
      </p:graphicFrame>
      <p:pic>
        <p:nvPicPr>
          <p:cNvPr id="11" name="Image 4"/>
          <p:cNvPicPr>
            <a:picLocks noChangeAspect="1"/>
          </p:cNvPicPr>
          <p:nvPr/>
        </p:nvPicPr>
        <p:blipFill>
          <a:blip r:embed="rId5" cstate="print"/>
          <a:stretch>
            <a:fillRect/>
          </a:stretch>
        </p:blipFill>
        <p:spPr>
          <a:xfrm>
            <a:off x="11208385" y="0"/>
            <a:ext cx="983615" cy="981710"/>
          </a:xfrm>
          <a:prstGeom prst="rect">
            <a:avLst/>
          </a:prstGeom>
          <a:noFill/>
          <a:ln cap="flat">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6376" y="450896"/>
            <a:ext cx="9603105" cy="751840"/>
          </a:xfrm>
        </p:spPr>
        <p:txBody>
          <a:bodyPr/>
          <a:lstStyle/>
          <a:p>
            <a:pPr algn="ctr"/>
            <a:r>
              <a:rPr lang="fr-FR" altLang="en-US" dirty="0"/>
              <a:t>Sécurisation parcours</a:t>
            </a:r>
          </a:p>
        </p:txBody>
      </p:sp>
      <p:sp>
        <p:nvSpPr>
          <p:cNvPr id="3" name="Espace réservé du contenu 2"/>
          <p:cNvSpPr>
            <a:spLocks noGrp="1"/>
          </p:cNvSpPr>
          <p:nvPr>
            <p:ph idx="1"/>
          </p:nvPr>
        </p:nvSpPr>
        <p:spPr>
          <a:xfrm>
            <a:off x="362293" y="2166492"/>
            <a:ext cx="10952480" cy="3450590"/>
          </a:xfrm>
        </p:spPr>
        <p:txBody>
          <a:bodyPr>
            <a:normAutofit fontScale="62500" lnSpcReduction="20000"/>
          </a:bodyPr>
          <a:lstStyle/>
          <a:p>
            <a:r>
              <a:rPr lang="fr-FR" altLang="en-US" sz="3500" dirty="0" smtClean="0"/>
              <a:t>10 vœux possibles (1</a:t>
            </a:r>
            <a:r>
              <a:rPr lang="fr-FR" altLang="en-US" sz="3500" baseline="30000" dirty="0" smtClean="0"/>
              <a:t>ère</a:t>
            </a:r>
            <a:r>
              <a:rPr lang="fr-FR" altLang="en-US" sz="3500" dirty="0" smtClean="0"/>
              <a:t> G, 1</a:t>
            </a:r>
            <a:r>
              <a:rPr lang="fr-FR" altLang="en-US" sz="3500" baseline="30000" dirty="0" smtClean="0"/>
              <a:t>ère</a:t>
            </a:r>
            <a:r>
              <a:rPr lang="fr-FR" altLang="en-US" sz="3500" dirty="0" smtClean="0"/>
              <a:t> techno, 1</a:t>
            </a:r>
            <a:r>
              <a:rPr lang="fr-FR" altLang="en-US" sz="3500" baseline="30000" dirty="0" smtClean="0"/>
              <a:t>ère</a:t>
            </a:r>
            <a:r>
              <a:rPr lang="fr-FR" altLang="en-US" sz="3500" dirty="0" smtClean="0"/>
              <a:t> pro </a:t>
            </a:r>
            <a:r>
              <a:rPr lang="fr-FR" altLang="en-US" sz="3500" dirty="0" err="1" smtClean="0"/>
              <a:t>etc</a:t>
            </a:r>
            <a:r>
              <a:rPr lang="fr-FR" altLang="en-US" sz="3500" dirty="0" smtClean="0"/>
              <a:t>)</a:t>
            </a:r>
          </a:p>
          <a:p>
            <a:r>
              <a:rPr lang="fr-FR" altLang="en-US" sz="3500" dirty="0" smtClean="0"/>
              <a:t>Priorité </a:t>
            </a:r>
            <a:r>
              <a:rPr lang="fr-FR" altLang="en-US" sz="3500" dirty="0"/>
              <a:t>des </a:t>
            </a:r>
            <a:r>
              <a:rPr lang="fr-FR" altLang="en-US" sz="3500" dirty="0" err="1"/>
              <a:t>voeux</a:t>
            </a:r>
            <a:r>
              <a:rPr lang="fr-FR" altLang="en-US" sz="3500" dirty="0"/>
              <a:t> </a:t>
            </a:r>
            <a:r>
              <a:rPr lang="fr-FR" altLang="en-US" sz="3500" dirty="0" smtClean="0"/>
              <a:t>importante </a:t>
            </a:r>
            <a:r>
              <a:rPr lang="fr-FR" altLang="en-US" sz="3500" b="1" dirty="0" smtClean="0">
                <a:solidFill>
                  <a:srgbClr val="FF0000"/>
                </a:solidFill>
              </a:rPr>
              <a:t>sinon risque de perdre sa place </a:t>
            </a:r>
            <a:endParaRPr lang="fr-FR" altLang="en-US" sz="3500" b="1" dirty="0">
              <a:solidFill>
                <a:srgbClr val="FF0000"/>
              </a:solidFill>
            </a:endParaRPr>
          </a:p>
          <a:p>
            <a:r>
              <a:rPr lang="fr-FR" altLang="en-US" sz="3500" b="1" dirty="0">
                <a:solidFill>
                  <a:srgbClr val="FF0000"/>
                </a:solidFill>
              </a:rPr>
              <a:t>Si plusieurs choix de lycées, mettre toujours Condorcet en dernier </a:t>
            </a:r>
            <a:r>
              <a:rPr lang="fr-FR" altLang="en-US" sz="3500" b="1" dirty="0" smtClean="0">
                <a:solidFill>
                  <a:srgbClr val="FF0000"/>
                </a:solidFill>
              </a:rPr>
              <a:t>vœux (le lycée de secteur)</a:t>
            </a:r>
          </a:p>
          <a:p>
            <a:r>
              <a:rPr lang="fr-FR" altLang="en-US" sz="3500" b="1" dirty="0" smtClean="0">
                <a:solidFill>
                  <a:srgbClr val="FF0000"/>
                </a:solidFill>
              </a:rPr>
              <a:t>BIEN REMPLIR LA FICHE DE SAISIE EN PLUS EDONNECT</a:t>
            </a:r>
          </a:p>
          <a:p>
            <a:pPr marL="0" indent="0">
              <a:buNone/>
            </a:pPr>
            <a:r>
              <a:rPr lang="fr-FR" altLang="en-US" sz="3500" b="1" dirty="0" smtClean="0">
                <a:solidFill>
                  <a:schemeClr val="tx1"/>
                </a:solidFill>
              </a:rPr>
              <a:t>Pour être accepté dans un vœu, il faut avis favorable du conseil de classe, cas échéant proviseur-adjoint (Mr </a:t>
            </a:r>
            <a:r>
              <a:rPr lang="fr-FR" altLang="en-US" sz="3500" b="1" dirty="0" err="1" smtClean="0">
                <a:solidFill>
                  <a:schemeClr val="tx1"/>
                </a:solidFill>
              </a:rPr>
              <a:t>Le-Roux</a:t>
            </a:r>
            <a:r>
              <a:rPr lang="fr-FR" altLang="en-US" sz="3500" b="1" dirty="0" smtClean="0">
                <a:solidFill>
                  <a:schemeClr val="tx1"/>
                </a:solidFill>
              </a:rPr>
              <a:t> ou Mr Taillandier) ou en dernier recours la commission d’appel </a:t>
            </a:r>
            <a:endParaRPr lang="fr-FR" altLang="en-US" sz="3500" b="1" dirty="0">
              <a:solidFill>
                <a:schemeClr val="tx1"/>
              </a:solidFill>
            </a:endParaRPr>
          </a:p>
        </p:txBody>
      </p:sp>
      <p:pic>
        <p:nvPicPr>
          <p:cNvPr id="11" name="Image 4"/>
          <p:cNvPicPr>
            <a:picLocks noChangeAspect="1"/>
          </p:cNvPicPr>
          <p:nvPr/>
        </p:nvPicPr>
        <p:blipFill>
          <a:blip r:embed="rId2" cstate="print"/>
          <a:stretch>
            <a:fillRect/>
          </a:stretch>
        </p:blipFill>
        <p:spPr>
          <a:xfrm>
            <a:off x="11050905" y="0"/>
            <a:ext cx="1141095" cy="1139190"/>
          </a:xfrm>
          <a:prstGeom prst="rect">
            <a:avLst/>
          </a:prstGeom>
          <a:noFill/>
          <a:ln cap="flat">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 y="0"/>
            <a:ext cx="5779009" cy="6858000"/>
          </a:xfrm>
          <a:prstGeom prst="rect">
            <a:avLst/>
          </a:prstGeom>
        </p:spPr>
      </p:pic>
      <p:pic>
        <p:nvPicPr>
          <p:cNvPr id="7" name="Image 6"/>
          <p:cNvPicPr>
            <a:picLocks noChangeAspect="1"/>
          </p:cNvPicPr>
          <p:nvPr/>
        </p:nvPicPr>
        <p:blipFill>
          <a:blip r:embed="rId3"/>
          <a:stretch>
            <a:fillRect/>
          </a:stretch>
        </p:blipFill>
        <p:spPr>
          <a:xfrm>
            <a:off x="5779008" y="0"/>
            <a:ext cx="6412992" cy="6858000"/>
          </a:xfrm>
          <a:prstGeom prst="rect">
            <a:avLst/>
          </a:prstGeom>
        </p:spPr>
      </p:pic>
    </p:spTree>
    <p:extLst>
      <p:ext uri="{BB962C8B-B14F-4D97-AF65-F5344CB8AC3E}">
        <p14:creationId xmlns:p14="http://schemas.microsoft.com/office/powerpoint/2010/main" val="35746156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Calendrier </a:t>
            </a:r>
            <a:endParaRPr lang="fr-FR" dirty="0"/>
          </a:p>
        </p:txBody>
      </p:sp>
      <p:sp>
        <p:nvSpPr>
          <p:cNvPr id="3" name="Espace réservé du contenu 2"/>
          <p:cNvSpPr>
            <a:spLocks noGrp="1"/>
          </p:cNvSpPr>
          <p:nvPr>
            <p:ph idx="1"/>
          </p:nvPr>
        </p:nvSpPr>
        <p:spPr>
          <a:xfrm>
            <a:off x="1451582" y="2052306"/>
            <a:ext cx="9603275" cy="3450616"/>
          </a:xfrm>
        </p:spPr>
        <p:txBody>
          <a:bodyPr>
            <a:normAutofit fontScale="77500" lnSpcReduction="20000"/>
          </a:bodyPr>
          <a:lstStyle/>
          <a:p>
            <a:r>
              <a:rPr lang="fr-FR" b="1" dirty="0" smtClean="0">
                <a:solidFill>
                  <a:srgbClr val="FF0000"/>
                </a:solidFill>
              </a:rPr>
              <a:t>Dates importantes à retenir : </a:t>
            </a:r>
          </a:p>
          <a:p>
            <a:pPr>
              <a:buFontTx/>
              <a:buChar char="-"/>
            </a:pPr>
            <a:r>
              <a:rPr lang="fr-FR" b="1" dirty="0" smtClean="0">
                <a:solidFill>
                  <a:schemeClr val="tx1"/>
                </a:solidFill>
              </a:rPr>
              <a:t>28 avril : Date butoir pour dossier Commission Handicap et commission le 13 mai </a:t>
            </a:r>
          </a:p>
          <a:p>
            <a:pPr>
              <a:buFontTx/>
              <a:buChar char="-"/>
            </a:pPr>
            <a:r>
              <a:rPr lang="fr-FR" b="1" dirty="0" smtClean="0">
                <a:solidFill>
                  <a:schemeClr val="tx1"/>
                </a:solidFill>
              </a:rPr>
              <a:t>4 mai : Ouverture de la saisie des vœux dans </a:t>
            </a:r>
            <a:r>
              <a:rPr lang="fr-FR" b="1" dirty="0" err="1" smtClean="0">
                <a:solidFill>
                  <a:schemeClr val="tx1"/>
                </a:solidFill>
              </a:rPr>
              <a:t>Affelnet</a:t>
            </a:r>
            <a:r>
              <a:rPr lang="fr-FR" b="1" dirty="0" smtClean="0">
                <a:solidFill>
                  <a:schemeClr val="tx1"/>
                </a:solidFill>
              </a:rPr>
              <a:t> Lycée + Ouverture dossier passerelle pro parcours fléchés </a:t>
            </a:r>
          </a:p>
          <a:p>
            <a:pPr>
              <a:buFontTx/>
              <a:buChar char="-"/>
            </a:pPr>
            <a:r>
              <a:rPr lang="fr-FR" b="1" dirty="0" smtClean="0">
                <a:solidFill>
                  <a:schemeClr val="tx1"/>
                </a:solidFill>
              </a:rPr>
              <a:t> 21 mai : dernier délais pour dépôt des dossiers spécifiques (Spécialités rares, réorientation voie pro parcours fléchés, 1</a:t>
            </a:r>
            <a:r>
              <a:rPr lang="fr-FR" b="1" baseline="30000" dirty="0" smtClean="0">
                <a:solidFill>
                  <a:schemeClr val="tx1"/>
                </a:solidFill>
              </a:rPr>
              <a:t>ère</a:t>
            </a:r>
            <a:r>
              <a:rPr lang="fr-FR" b="1" dirty="0" smtClean="0">
                <a:solidFill>
                  <a:schemeClr val="tx1"/>
                </a:solidFill>
              </a:rPr>
              <a:t> STHR, 1</a:t>
            </a:r>
            <a:r>
              <a:rPr lang="fr-FR" b="1" baseline="30000" dirty="0" smtClean="0">
                <a:solidFill>
                  <a:schemeClr val="tx1"/>
                </a:solidFill>
              </a:rPr>
              <a:t>ère</a:t>
            </a:r>
            <a:r>
              <a:rPr lang="fr-FR" b="1" dirty="0" smtClean="0">
                <a:solidFill>
                  <a:schemeClr val="tx1"/>
                </a:solidFill>
              </a:rPr>
              <a:t> STD2A)</a:t>
            </a:r>
          </a:p>
          <a:p>
            <a:pPr>
              <a:buFontTx/>
              <a:buChar char="-"/>
            </a:pPr>
            <a:r>
              <a:rPr lang="fr-FR" b="1" dirty="0" smtClean="0">
                <a:solidFill>
                  <a:schemeClr val="tx1"/>
                </a:solidFill>
              </a:rPr>
              <a:t>26 mai : fermeture saisie des vœux </a:t>
            </a:r>
            <a:r>
              <a:rPr lang="fr-FR" b="1" dirty="0" err="1" smtClean="0">
                <a:solidFill>
                  <a:schemeClr val="tx1"/>
                </a:solidFill>
              </a:rPr>
              <a:t>Affelnet</a:t>
            </a:r>
            <a:r>
              <a:rPr lang="fr-FR" b="1" dirty="0" smtClean="0">
                <a:solidFill>
                  <a:schemeClr val="tx1"/>
                </a:solidFill>
              </a:rPr>
              <a:t> aux familles et fin le 5 juin pour le lycée </a:t>
            </a:r>
          </a:p>
          <a:p>
            <a:pPr>
              <a:buFontTx/>
              <a:buChar char="-"/>
            </a:pPr>
            <a:r>
              <a:rPr lang="fr-FR" b="1" dirty="0" smtClean="0"/>
              <a:t>10 juin : Commission d’appel 2</a:t>
            </a:r>
            <a:r>
              <a:rPr lang="fr-FR" b="1" baseline="30000" dirty="0" smtClean="0"/>
              <a:t>nd</a:t>
            </a:r>
            <a:r>
              <a:rPr lang="fr-FR" b="1" dirty="0" smtClean="0"/>
              <a:t> </a:t>
            </a:r>
          </a:p>
          <a:p>
            <a:pPr>
              <a:buFontTx/>
              <a:buChar char="-"/>
            </a:pPr>
            <a:r>
              <a:rPr lang="fr-FR" b="1" dirty="0" smtClean="0"/>
              <a:t>15 juin : résultats de la pré-affectation et réouverture saisie de vœux </a:t>
            </a:r>
          </a:p>
          <a:p>
            <a:pPr>
              <a:buFontTx/>
              <a:buChar char="-"/>
            </a:pPr>
            <a:r>
              <a:rPr lang="fr-FR" b="1" dirty="0" smtClean="0"/>
              <a:t>30 juin : résultats de l’affectation </a:t>
            </a:r>
            <a:endParaRPr lang="fr-FR" b="1" dirty="0"/>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3330574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Cas spécifiques</a:t>
            </a:r>
            <a:endParaRPr lang="fr-FR" dirty="0"/>
          </a:p>
        </p:txBody>
      </p:sp>
      <p:sp>
        <p:nvSpPr>
          <p:cNvPr id="3" name="Espace réservé du contenu 2"/>
          <p:cNvSpPr>
            <a:spLocks noGrp="1"/>
          </p:cNvSpPr>
          <p:nvPr>
            <p:ph idx="1"/>
          </p:nvPr>
        </p:nvSpPr>
        <p:spPr>
          <a:xfrm>
            <a:off x="1308969" y="2052305"/>
            <a:ext cx="9603275" cy="3845155"/>
          </a:xfrm>
        </p:spPr>
        <p:txBody>
          <a:bodyPr>
            <a:normAutofit lnSpcReduction="10000"/>
          </a:bodyPr>
          <a:lstStyle/>
          <a:p>
            <a:r>
              <a:rPr lang="fr-FR" b="1" dirty="0" smtClean="0">
                <a:solidFill>
                  <a:srgbClr val="FF0000"/>
                </a:solidFill>
              </a:rPr>
              <a:t>Date importantes à retenir : </a:t>
            </a:r>
          </a:p>
          <a:p>
            <a:pPr>
              <a:buFontTx/>
              <a:buChar char="-"/>
            </a:pPr>
            <a:r>
              <a:rPr lang="fr-FR" b="1" dirty="0" smtClean="0">
                <a:solidFill>
                  <a:srgbClr val="FF0000"/>
                </a:solidFill>
              </a:rPr>
              <a:t>21 mai : dernier délais pour dépôt des dossiers spécifiques (Spécialités rares, réorientation voie pro parcours fléchés, 1</a:t>
            </a:r>
            <a:r>
              <a:rPr lang="fr-FR" b="1" baseline="30000" dirty="0" smtClean="0">
                <a:solidFill>
                  <a:srgbClr val="FF0000"/>
                </a:solidFill>
              </a:rPr>
              <a:t>ère</a:t>
            </a:r>
            <a:r>
              <a:rPr lang="fr-FR" b="1" dirty="0" smtClean="0">
                <a:solidFill>
                  <a:srgbClr val="FF0000"/>
                </a:solidFill>
              </a:rPr>
              <a:t> STHR à Rabelais, 1</a:t>
            </a:r>
            <a:r>
              <a:rPr lang="fr-FR" b="1" baseline="30000" dirty="0" smtClean="0">
                <a:solidFill>
                  <a:srgbClr val="FF0000"/>
                </a:solidFill>
              </a:rPr>
              <a:t>ère</a:t>
            </a:r>
            <a:r>
              <a:rPr lang="fr-FR" b="1" dirty="0" smtClean="0">
                <a:solidFill>
                  <a:srgbClr val="FF0000"/>
                </a:solidFill>
              </a:rPr>
              <a:t> STD2A)</a:t>
            </a:r>
          </a:p>
          <a:p>
            <a:pPr marL="0" indent="0">
              <a:buNone/>
            </a:pPr>
            <a:r>
              <a:rPr lang="fr-FR" b="1" dirty="0" smtClean="0">
                <a:solidFill>
                  <a:schemeClr val="tx1"/>
                </a:solidFill>
              </a:rPr>
              <a:t>Spécialités rares (3 choix au maximum) : </a:t>
            </a:r>
            <a:r>
              <a:rPr lang="fr-FR" b="1" dirty="0" smtClean="0">
                <a:solidFill>
                  <a:schemeClr val="accent2">
                    <a:lumMod val="75000"/>
                  </a:schemeClr>
                </a:solidFill>
              </a:rPr>
              <a:t>Biologie-écologie (enseignement agricole), LLCA Allemand, Espagnol et Italien, Arts plastique, cinéma audiovisuel, danse, histoire des arts, musique, théâtre, arts du cirque, littérature et langues antiquités, éducation physique, pratiques et culture sportives </a:t>
            </a:r>
          </a:p>
          <a:p>
            <a:pPr marL="0" indent="0">
              <a:buNone/>
            </a:pPr>
            <a:r>
              <a:rPr lang="fr-FR" sz="2400" b="1" i="1" u="sng" dirty="0" smtClean="0">
                <a:solidFill>
                  <a:schemeClr val="tx1"/>
                </a:solidFill>
              </a:rPr>
              <a:t>Il faut nous en informer au plus tôt pour remplir ces dossiers car ce sont des annexes spécifiques à vous transmettre. </a:t>
            </a:r>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31488773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cas de la réorientation en voie professionnelle </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2 possibilités : </a:t>
            </a:r>
          </a:p>
          <a:p>
            <a:pPr marL="457200" indent="-457200">
              <a:buAutoNum type="alphaUcParenR"/>
            </a:pPr>
            <a:r>
              <a:rPr lang="fr-FR" dirty="0" smtClean="0"/>
              <a:t>Constitution d’un dossier passerelle parcours fléchés (</a:t>
            </a:r>
            <a:r>
              <a:rPr lang="fr-FR" b="1" dirty="0" smtClean="0">
                <a:solidFill>
                  <a:srgbClr val="FF0000"/>
                </a:solidFill>
              </a:rPr>
              <a:t>limitation à 2 vœux et à rentrer sur la fiche </a:t>
            </a:r>
            <a:r>
              <a:rPr lang="fr-FR" b="1" dirty="0" err="1" smtClean="0">
                <a:solidFill>
                  <a:srgbClr val="FF0000"/>
                </a:solidFill>
              </a:rPr>
              <a:t>Affelnet</a:t>
            </a:r>
            <a:r>
              <a:rPr lang="fr-FR" b="1" dirty="0" smtClean="0">
                <a:solidFill>
                  <a:srgbClr val="FF0000"/>
                </a:solidFill>
              </a:rPr>
              <a:t>)</a:t>
            </a:r>
          </a:p>
          <a:p>
            <a:pPr marL="457200" indent="-457200">
              <a:buAutoNum type="alphaUcParenR"/>
            </a:pPr>
            <a:r>
              <a:rPr lang="fr-FR" dirty="0" smtClean="0"/>
              <a:t>Dossier passerelle classique (Apprentissage, lycée professionnel classique) : Saisie des vœux directement sur la fiche </a:t>
            </a:r>
            <a:r>
              <a:rPr lang="fr-FR" dirty="0" err="1" smtClean="0"/>
              <a:t>Affelnet</a:t>
            </a:r>
            <a:r>
              <a:rPr lang="fr-FR" dirty="0" smtClean="0"/>
              <a:t> </a:t>
            </a:r>
            <a:endParaRPr lang="fr-FR" dirty="0"/>
          </a:p>
          <a:p>
            <a:pPr marL="0" indent="0">
              <a:buNone/>
            </a:pPr>
            <a:endParaRPr lang="fr-FR" dirty="0"/>
          </a:p>
          <a:p>
            <a:pPr marL="0" indent="0">
              <a:buNone/>
            </a:pPr>
            <a:r>
              <a:rPr lang="fr-FR" dirty="0" smtClean="0"/>
              <a:t>Dossier passerelle parcours fléchés : des places spécifiques accordées par les lycées pros pour les élèves de 2</a:t>
            </a:r>
            <a:r>
              <a:rPr lang="fr-FR" baseline="30000" dirty="0" smtClean="0"/>
              <a:t>nd</a:t>
            </a:r>
            <a:r>
              <a:rPr lang="fr-FR" dirty="0" smtClean="0"/>
              <a:t> GT souhaitant se réorienter </a:t>
            </a:r>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3296918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p:cNvPicPr>
            <a:picLocks noChangeAspect="1"/>
          </p:cNvPicPr>
          <p:nvPr/>
        </p:nvPicPr>
        <p:blipFill>
          <a:blip r:embed="rId2"/>
          <a:stretch>
            <a:fillRect/>
          </a:stretch>
        </p:blipFill>
        <p:spPr>
          <a:xfrm>
            <a:off x="0" y="535545"/>
            <a:ext cx="12020546" cy="6210303"/>
          </a:xfrm>
          <a:prstGeom prst="rect">
            <a:avLst/>
          </a:prstGeom>
          <a:noFill/>
          <a:ln cap="flat">
            <a:noFill/>
          </a:ln>
        </p:spPr>
      </p:pic>
      <p:sp>
        <p:nvSpPr>
          <p:cNvPr id="3" name="Flèche : droite 3"/>
          <p:cNvSpPr/>
          <p:nvPr/>
        </p:nvSpPr>
        <p:spPr>
          <a:xfrm rot="2421068">
            <a:off x="2831253" y="3870764"/>
            <a:ext cx="839218" cy="349858"/>
          </a:xfrm>
          <a:custGeom>
            <a:avLst>
              <a:gd name="f0" fmla="val 17098"/>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panose="020B0502020104020203"/>
            </a:endParaRPr>
          </a:p>
        </p:txBody>
      </p:sp>
      <p:sp>
        <p:nvSpPr>
          <p:cNvPr id="4" name="ZoneTexte 4"/>
          <p:cNvSpPr txBox="1"/>
          <p:nvPr/>
        </p:nvSpPr>
        <p:spPr>
          <a:xfrm>
            <a:off x="118049" y="2828833"/>
            <a:ext cx="3132816" cy="1198880"/>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0" i="0" u="none" strike="noStrike" kern="1200" cap="none" spc="0" baseline="0" dirty="0">
                <a:solidFill>
                  <a:srgbClr val="FFFFFF"/>
                </a:solidFill>
                <a:uFillTx/>
                <a:latin typeface="Gill Sans MT" panose="020B0502020104020203"/>
              </a:rPr>
              <a:t>SAISIE DES VŒUX PROVISOIRES : de janvier à mars (avant le conseil de classe de votre enfant!)</a:t>
            </a:r>
          </a:p>
        </p:txBody>
      </p:sp>
      <p:sp>
        <p:nvSpPr>
          <p:cNvPr id="5" name="Flèche : bas 5"/>
          <p:cNvSpPr/>
          <p:nvPr/>
        </p:nvSpPr>
        <p:spPr>
          <a:xfrm rot="10799991">
            <a:off x="6265624" y="5184245"/>
            <a:ext cx="365760" cy="588398"/>
          </a:xfrm>
          <a:custGeom>
            <a:avLst>
              <a:gd name="f0" fmla="val 14886"/>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0 f13 1"/>
              <a:gd name="f24" fmla="*/ 0 f12 1"/>
              <a:gd name="f25" fmla="*/ f16 1 f4"/>
              <a:gd name="f26" fmla="*/ 21600 f12 1"/>
              <a:gd name="f27" fmla="*/ f17 1 f4"/>
              <a:gd name="f28" fmla="+- 21600 0 f19"/>
              <a:gd name="f29" fmla="*/ f18 f12 1"/>
              <a:gd name="f30" fmla="*/ f20 f12 1"/>
              <a:gd name="f31" fmla="*/ f19 f13 1"/>
              <a:gd name="f32" fmla="+- f25 0 f3"/>
              <a:gd name="f33" fmla="+- f27 0 f3"/>
              <a:gd name="f34" fmla="*/ f28 f18 1"/>
              <a:gd name="f35" fmla="*/ f34 1 10800"/>
              <a:gd name="f36" fmla="+- f19 f35 0"/>
              <a:gd name="f37" fmla="*/ f36 f13 1"/>
            </a:gdLst>
            <a:ahLst>
              <a:ahXY gdRefX="f1" minX="f7" maxX="f9" gdRefY="f0" minY="f7" maxY="f8">
                <a:pos x="f21" y="f22"/>
              </a:ahXY>
            </a:ahLst>
            <a:cxnLst>
              <a:cxn ang="3">
                <a:pos x="hc" y="t"/>
              </a:cxn>
              <a:cxn ang="0">
                <a:pos x="r" y="vc"/>
              </a:cxn>
              <a:cxn ang="cd4">
                <a:pos x="hc" y="b"/>
              </a:cxn>
              <a:cxn ang="cd2">
                <a:pos x="l" y="vc"/>
              </a:cxn>
              <a:cxn ang="f32">
                <a:pos x="f24" y="f31"/>
              </a:cxn>
              <a:cxn ang="f33">
                <a:pos x="f26" y="f31"/>
              </a:cxn>
            </a:cxnLst>
            <a:rect l="f29" t="f23" r="f30" b="f37"/>
            <a:pathLst>
              <a:path w="21600" h="21600">
                <a:moveTo>
                  <a:pt x="f18" y="f7"/>
                </a:moveTo>
                <a:lnTo>
                  <a:pt x="f18" y="f19"/>
                </a:lnTo>
                <a:lnTo>
                  <a:pt x="f7" y="f19"/>
                </a:lnTo>
                <a:lnTo>
                  <a:pt x="f9" y="f8"/>
                </a:lnTo>
                <a:lnTo>
                  <a:pt x="f8" y="f19"/>
                </a:lnTo>
                <a:lnTo>
                  <a:pt x="f20" y="f19"/>
                </a:lnTo>
                <a:lnTo>
                  <a:pt x="f20" y="f7"/>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panose="020B0502020104020203"/>
            </a:endParaRPr>
          </a:p>
        </p:txBody>
      </p:sp>
      <p:sp>
        <p:nvSpPr>
          <p:cNvPr id="6" name="ZoneTexte 6"/>
          <p:cNvSpPr txBox="1"/>
          <p:nvPr/>
        </p:nvSpPr>
        <p:spPr>
          <a:xfrm>
            <a:off x="4556098" y="5822515"/>
            <a:ext cx="4699220" cy="922020"/>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0" i="0" u="sng" strike="noStrike" kern="1200" cap="none" spc="0" baseline="0">
                <a:solidFill>
                  <a:srgbClr val="FF0000"/>
                </a:solidFill>
                <a:uFillTx/>
                <a:latin typeface="Gill Sans MT" panose="020B0502020104020203"/>
              </a:rPr>
              <a:t>SAISIE DES VŒUX DEFINITIFS</a:t>
            </a:r>
            <a:r>
              <a:rPr lang="fr-FR" sz="1800" b="0" i="0" u="none" strike="noStrike" kern="1200" cap="none" spc="0" baseline="0">
                <a:solidFill>
                  <a:srgbClr val="FFFFFF"/>
                </a:solidFill>
                <a:uFillTx/>
                <a:latin typeface="Gill Sans MT" panose="020B0502020104020203"/>
              </a:rPr>
              <a:t>: Du 4 mai au 26 mai dernier délai de rigueur avant les conseils de classe  de votre enfant!</a:t>
            </a:r>
          </a:p>
        </p:txBody>
      </p:sp>
      <p:pic>
        <p:nvPicPr>
          <p:cNvPr id="7" name="Image 7"/>
          <p:cNvPicPr>
            <a:picLocks noChangeAspect="1"/>
          </p:cNvPicPr>
          <p:nvPr/>
        </p:nvPicPr>
        <p:blipFill>
          <a:blip r:embed="rId3"/>
          <a:stretch>
            <a:fillRect/>
          </a:stretch>
        </p:blipFill>
        <p:spPr>
          <a:xfrm>
            <a:off x="9359597" y="535545"/>
            <a:ext cx="2660949" cy="2655737"/>
          </a:xfrm>
          <a:prstGeom prst="rect">
            <a:avLst/>
          </a:prstGeom>
          <a:noFill/>
          <a:ln cap="flat">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0" y="0"/>
            <a:ext cx="5884745" cy="5687736"/>
          </a:xfrm>
          <a:prstGeom prst="rect">
            <a:avLst/>
          </a:prstGeom>
        </p:spPr>
      </p:pic>
      <p:pic>
        <p:nvPicPr>
          <p:cNvPr id="5" name="Image 4"/>
          <p:cNvPicPr>
            <a:picLocks noChangeAspect="1"/>
          </p:cNvPicPr>
          <p:nvPr/>
        </p:nvPicPr>
        <p:blipFill>
          <a:blip r:embed="rId3"/>
          <a:stretch>
            <a:fillRect/>
          </a:stretch>
        </p:blipFill>
        <p:spPr>
          <a:xfrm>
            <a:off x="6073628" y="0"/>
            <a:ext cx="5833145" cy="5687736"/>
          </a:xfrm>
          <a:prstGeom prst="rect">
            <a:avLst/>
          </a:prstGeom>
        </p:spPr>
      </p:pic>
      <p:sp>
        <p:nvSpPr>
          <p:cNvPr id="6" name="ZoneTexte 5"/>
          <p:cNvSpPr txBox="1"/>
          <p:nvPr/>
        </p:nvSpPr>
        <p:spPr>
          <a:xfrm>
            <a:off x="151002" y="5606057"/>
            <a:ext cx="12040998" cy="400110"/>
          </a:xfrm>
          <a:prstGeom prst="rect">
            <a:avLst/>
          </a:prstGeom>
          <a:noFill/>
        </p:spPr>
        <p:txBody>
          <a:bodyPr wrap="square" rtlCol="0">
            <a:spAutoFit/>
          </a:bodyPr>
          <a:lstStyle/>
          <a:p>
            <a:r>
              <a:rPr lang="fr-FR" sz="2000" b="1" dirty="0" smtClean="0">
                <a:solidFill>
                  <a:srgbClr val="FF0000"/>
                </a:solidFill>
              </a:rPr>
              <a:t>Si le bac pro ou l’établissement n’est pas dans la liste, c’est parcours passerelle classique (saisie vœux </a:t>
            </a:r>
            <a:r>
              <a:rPr lang="fr-FR" sz="2000" b="1" dirty="0" err="1" smtClean="0">
                <a:solidFill>
                  <a:srgbClr val="FF0000"/>
                </a:solidFill>
              </a:rPr>
              <a:t>Affelnet</a:t>
            </a:r>
            <a:r>
              <a:rPr lang="fr-FR" sz="2000" b="1" dirty="0" smtClean="0">
                <a:solidFill>
                  <a:srgbClr val="FF0000"/>
                </a:solidFill>
              </a:rPr>
              <a:t>)</a:t>
            </a:r>
            <a:endParaRPr lang="fr-FR" sz="2800" b="1" dirty="0"/>
          </a:p>
        </p:txBody>
      </p:sp>
    </p:spTree>
    <p:extLst>
      <p:ext uri="{BB962C8B-B14F-4D97-AF65-F5344CB8AC3E}">
        <p14:creationId xmlns:p14="http://schemas.microsoft.com/office/powerpoint/2010/main" val="2172078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22976" y="356460"/>
            <a:ext cx="7068072" cy="1049237"/>
          </a:xfrm>
        </p:spPr>
        <p:txBody>
          <a:bodyPr/>
          <a:lstStyle/>
          <a:p>
            <a:r>
              <a:rPr lang="fr-FR" dirty="0" smtClean="0"/>
              <a:t>Cas des tours suivants d’affectation </a:t>
            </a:r>
            <a:endParaRPr lang="fr-FR" dirty="0"/>
          </a:p>
        </p:txBody>
      </p:sp>
      <p:pic>
        <p:nvPicPr>
          <p:cNvPr id="4" name="Image 3"/>
          <p:cNvPicPr>
            <a:picLocks noChangeAspect="1"/>
          </p:cNvPicPr>
          <p:nvPr/>
        </p:nvPicPr>
        <p:blipFill>
          <a:blip r:embed="rId2"/>
          <a:stretch>
            <a:fillRect/>
          </a:stretch>
        </p:blipFill>
        <p:spPr>
          <a:xfrm>
            <a:off x="0" y="-19050"/>
            <a:ext cx="5095875" cy="6877050"/>
          </a:xfrm>
          <a:prstGeom prst="rect">
            <a:avLst/>
          </a:prstGeom>
        </p:spPr>
      </p:pic>
      <p:sp>
        <p:nvSpPr>
          <p:cNvPr id="3" name="ZoneTexte 2"/>
          <p:cNvSpPr txBox="1"/>
          <p:nvPr/>
        </p:nvSpPr>
        <p:spPr>
          <a:xfrm>
            <a:off x="5522976" y="1988191"/>
            <a:ext cx="5768606" cy="3416320"/>
          </a:xfrm>
          <a:prstGeom prst="rect">
            <a:avLst/>
          </a:prstGeom>
          <a:noFill/>
        </p:spPr>
        <p:txBody>
          <a:bodyPr wrap="square" rtlCol="0">
            <a:spAutoFit/>
          </a:bodyPr>
          <a:lstStyle/>
          <a:p>
            <a:r>
              <a:rPr lang="fr-FR" dirty="0" smtClean="0"/>
              <a:t>Si votre enfant n’est pas affecté à l’issu du premier tour d’affectation, il y’a les tours suivants qui proposent des places vacantes : </a:t>
            </a:r>
          </a:p>
          <a:p>
            <a:endParaRPr lang="fr-FR" dirty="0"/>
          </a:p>
          <a:p>
            <a:r>
              <a:rPr lang="fr-FR" b="1" dirty="0" smtClean="0"/>
              <a:t>1 er tour : du 7 juillet 14h au 9 juillet 12h (réponse 9 juillet) </a:t>
            </a:r>
          </a:p>
          <a:p>
            <a:r>
              <a:rPr lang="fr-FR" b="1" dirty="0" smtClean="0"/>
              <a:t>2</a:t>
            </a:r>
            <a:r>
              <a:rPr lang="fr-FR" b="1" baseline="30000" dirty="0" smtClean="0"/>
              <a:t>nd</a:t>
            </a:r>
            <a:r>
              <a:rPr lang="fr-FR" b="1" dirty="0" smtClean="0"/>
              <a:t> tour : du 25 août 14h au 27 août 12h (réponse à partir du 27 août à 14h jusqu’au 31 août) </a:t>
            </a:r>
          </a:p>
          <a:p>
            <a:r>
              <a:rPr lang="fr-FR" b="1" dirty="0" smtClean="0"/>
              <a:t>3</a:t>
            </a:r>
            <a:r>
              <a:rPr lang="fr-FR" b="1" baseline="30000" dirty="0" smtClean="0"/>
              <a:t>ème</a:t>
            </a:r>
            <a:r>
              <a:rPr lang="fr-FR" b="1" dirty="0" smtClean="0"/>
              <a:t> tour : du 7 septembre 14h au 9 septembre 12h (réponse à partir du 9 septembre 14h jusqu’au 15 septembre) </a:t>
            </a:r>
          </a:p>
          <a:p>
            <a:r>
              <a:rPr lang="fr-FR" b="1" dirty="0" smtClean="0"/>
              <a:t>4</a:t>
            </a:r>
            <a:r>
              <a:rPr lang="fr-FR" b="1" baseline="30000" dirty="0" smtClean="0"/>
              <a:t>ème</a:t>
            </a:r>
            <a:r>
              <a:rPr lang="fr-FR" b="1" dirty="0" smtClean="0"/>
              <a:t> tour : 21 septembre 14h au 23 septembre 12h (réponse à partir du 23 septembre 14h au 29 septembre)</a:t>
            </a:r>
          </a:p>
        </p:txBody>
      </p:sp>
      <p:sp>
        <p:nvSpPr>
          <p:cNvPr id="5" name="ZoneTexte 4"/>
          <p:cNvSpPr txBox="1"/>
          <p:nvPr/>
        </p:nvSpPr>
        <p:spPr>
          <a:xfrm>
            <a:off x="5595456" y="5612235"/>
            <a:ext cx="6073629" cy="369332"/>
          </a:xfrm>
          <a:prstGeom prst="rect">
            <a:avLst/>
          </a:prstGeom>
          <a:noFill/>
        </p:spPr>
        <p:txBody>
          <a:bodyPr wrap="square" rtlCol="0">
            <a:spAutoFit/>
          </a:bodyPr>
          <a:lstStyle/>
          <a:p>
            <a:r>
              <a:rPr lang="fr-FR" b="1" dirty="0" smtClean="0">
                <a:solidFill>
                  <a:srgbClr val="FF0000"/>
                </a:solidFill>
              </a:rPr>
              <a:t>Prise de RDV possible au CIO pendant les vacances scolaires </a:t>
            </a:r>
            <a:endParaRPr lang="fr-FR" b="1" dirty="0">
              <a:solidFill>
                <a:srgbClr val="FF0000"/>
              </a:solidFill>
            </a:endParaRPr>
          </a:p>
        </p:txBody>
      </p:sp>
      <p:pic>
        <p:nvPicPr>
          <p:cNvPr id="6" name="Image 5"/>
          <p:cNvPicPr>
            <a:picLocks noChangeAspect="1"/>
          </p:cNvPicPr>
          <p:nvPr/>
        </p:nvPicPr>
        <p:blipFill>
          <a:blip r:embed="rId3"/>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20748923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Contact CIO et psy EN </a:t>
            </a:r>
            <a:endParaRPr lang="fr-FR" dirty="0"/>
          </a:p>
        </p:txBody>
      </p:sp>
      <p:sp>
        <p:nvSpPr>
          <p:cNvPr id="3" name="Espace réservé du contenu 2"/>
          <p:cNvSpPr>
            <a:spLocks noGrp="1"/>
          </p:cNvSpPr>
          <p:nvPr>
            <p:ph idx="1"/>
          </p:nvPr>
        </p:nvSpPr>
        <p:spPr>
          <a:xfrm>
            <a:off x="813732" y="2015730"/>
            <a:ext cx="10241125" cy="3999176"/>
          </a:xfrm>
        </p:spPr>
        <p:txBody>
          <a:bodyPr>
            <a:normAutofit fontScale="92500" lnSpcReduction="20000"/>
          </a:bodyPr>
          <a:lstStyle/>
          <a:p>
            <a:r>
              <a:rPr lang="fr-FR" dirty="0" smtClean="0"/>
              <a:t>Psy EN : Océane </a:t>
            </a:r>
            <a:r>
              <a:rPr lang="fr-FR" dirty="0" err="1" smtClean="0"/>
              <a:t>Guillaumond</a:t>
            </a:r>
            <a:r>
              <a:rPr lang="fr-FR" dirty="0" smtClean="0"/>
              <a:t> (référente des 2</a:t>
            </a:r>
            <a:r>
              <a:rPr lang="fr-FR" baseline="30000" dirty="0" smtClean="0"/>
              <a:t>nd</a:t>
            </a:r>
            <a:r>
              <a:rPr lang="fr-FR" dirty="0" smtClean="0"/>
              <a:t> 1 à 10) et Emmanuel Rabin (référent des 2</a:t>
            </a:r>
            <a:r>
              <a:rPr lang="fr-FR" baseline="30000" dirty="0" smtClean="0"/>
              <a:t>nd</a:t>
            </a:r>
            <a:r>
              <a:rPr lang="fr-FR" dirty="0" smtClean="0"/>
              <a:t> 11 à 16) – </a:t>
            </a:r>
            <a:r>
              <a:rPr lang="fr-FR" b="1" dirty="0" smtClean="0"/>
              <a:t>Bureau B207, escalier à côté de l’infirmerie </a:t>
            </a:r>
          </a:p>
          <a:p>
            <a:pPr marL="0" indent="0">
              <a:buNone/>
            </a:pPr>
            <a:endParaRPr lang="fr-FR" b="1" dirty="0"/>
          </a:p>
          <a:p>
            <a:pPr marL="0" indent="0">
              <a:buNone/>
            </a:pPr>
            <a:r>
              <a:rPr lang="fr-FR" b="1" dirty="0" smtClean="0"/>
              <a:t>Prise de RDV via l’agenda à la vie scolaire,  l’ENT ou contact auprès du CIO </a:t>
            </a:r>
          </a:p>
          <a:p>
            <a:endParaRPr lang="fr-FR" dirty="0"/>
          </a:p>
          <a:p>
            <a:r>
              <a:rPr lang="fr-FR" dirty="0" smtClean="0"/>
              <a:t>CIO de Saint </a:t>
            </a:r>
            <a:r>
              <a:rPr lang="fr-FR" dirty="0" err="1" smtClean="0"/>
              <a:t>Priest</a:t>
            </a:r>
            <a:r>
              <a:rPr lang="fr-FR" dirty="0" smtClean="0"/>
              <a:t> : 04-78-20-89-83</a:t>
            </a:r>
          </a:p>
          <a:p>
            <a:pPr marL="0" indent="0">
              <a:buNone/>
            </a:pPr>
            <a:r>
              <a:rPr lang="fr-FR" dirty="0" smtClean="0"/>
              <a:t>Impasse Jacques Brel, 69800 Saint </a:t>
            </a:r>
            <a:r>
              <a:rPr lang="fr-FR" dirty="0" err="1" smtClean="0"/>
              <a:t>Priest</a:t>
            </a:r>
            <a:r>
              <a:rPr lang="fr-FR" dirty="0" smtClean="0"/>
              <a:t> (à côté du lycée Fernand Forest)</a:t>
            </a:r>
          </a:p>
          <a:p>
            <a:pPr marL="0" indent="0">
              <a:buNone/>
            </a:pPr>
            <a:r>
              <a:rPr lang="fr-FR" dirty="0" smtClean="0"/>
              <a:t>Permanence Océane </a:t>
            </a:r>
            <a:r>
              <a:rPr lang="fr-FR" dirty="0" err="1" smtClean="0"/>
              <a:t>Guillaumond</a:t>
            </a:r>
            <a:r>
              <a:rPr lang="fr-FR" dirty="0" smtClean="0"/>
              <a:t> au CIO : Un mardi après-midi par mois (de 13h30 à 16h30) </a:t>
            </a:r>
          </a:p>
          <a:p>
            <a:pPr marL="0" indent="0">
              <a:buNone/>
            </a:pPr>
            <a:r>
              <a:rPr lang="fr-FR" dirty="0" smtClean="0"/>
              <a:t>Permanence Emmanuel Rabin au CIO : Mercredi après-midi (de 13h30 à 16h30) et jeudi matin (de 9h à 12h)</a:t>
            </a:r>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Tree>
    <p:extLst>
      <p:ext uri="{BB962C8B-B14F-4D97-AF65-F5344CB8AC3E}">
        <p14:creationId xmlns:p14="http://schemas.microsoft.com/office/powerpoint/2010/main" val="25445733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36433" y="686945"/>
            <a:ext cx="9603275" cy="1049237"/>
          </a:xfrm>
        </p:spPr>
        <p:txBody>
          <a:bodyPr/>
          <a:lstStyle/>
          <a:p>
            <a:r>
              <a:rPr lang="fr-FR" b="1" dirty="0" smtClean="0"/>
              <a:t>Avez-vous des questions ? </a:t>
            </a:r>
            <a:endParaRPr lang="fr-FR" b="1" dirty="0"/>
          </a:p>
        </p:txBody>
      </p:sp>
      <p:pic>
        <p:nvPicPr>
          <p:cNvPr id="4" name="Image 3"/>
          <p:cNvPicPr>
            <a:picLocks noChangeAspect="1"/>
          </p:cNvPicPr>
          <p:nvPr/>
        </p:nvPicPr>
        <p:blipFill>
          <a:blip r:embed="rId2"/>
          <a:stretch>
            <a:fillRect/>
          </a:stretch>
        </p:blipFill>
        <p:spPr>
          <a:xfrm>
            <a:off x="10846965" y="55816"/>
            <a:ext cx="1264736" cy="1262259"/>
          </a:xfrm>
          <a:prstGeom prst="rect">
            <a:avLst/>
          </a:prstGeom>
          <a:noFill/>
          <a:ln cap="flat">
            <a:noFill/>
          </a:ln>
        </p:spPr>
      </p:pic>
      <p:sp>
        <p:nvSpPr>
          <p:cNvPr id="6" name="AutoShape 2" descr="Questions Stock Illustrations, Vecteurs, &amp; Clipart – (28,851 ..."/>
          <p:cNvSpPr>
            <a:spLocks noChangeAspect="1" noChangeArrowheads="1"/>
          </p:cNvSpPr>
          <p:nvPr/>
        </p:nvSpPr>
        <p:spPr bwMode="auto">
          <a:xfrm>
            <a:off x="4249402" y="548455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3076" name="Picture 4" descr="Questions Stock Illustrations, Vecteurs, &amp; Clipart – (28,851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1116" y="2299897"/>
            <a:ext cx="1751406" cy="2996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038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p>
            <a:pPr lvl="0"/>
            <a:r>
              <a:rPr lang="fr-FR"/>
              <a:t>1- Se connecter sur Educonnect</a:t>
            </a:r>
          </a:p>
        </p:txBody>
      </p:sp>
      <p:sp>
        <p:nvSpPr>
          <p:cNvPr id="3" name="Espace réservé du contenu 2"/>
          <p:cNvSpPr txBox="1">
            <a:spLocks noGrp="1"/>
          </p:cNvSpPr>
          <p:nvPr>
            <p:ph idx="1"/>
          </p:nvPr>
        </p:nvSpPr>
        <p:spPr>
          <a:xfrm>
            <a:off x="838203" y="1403951"/>
            <a:ext cx="10515600" cy="4351336"/>
          </a:xfrm>
        </p:spPr>
        <p:txBody>
          <a:bodyPr/>
          <a:lstStyle/>
          <a:p>
            <a:pPr marL="0" lvl="0" indent="0">
              <a:buNone/>
            </a:pPr>
            <a:r>
              <a:rPr lang="fr-FR"/>
              <a:t>1- Taper sur Google « Educonnect » ou allez sur ENT Condorcet et se connecter</a:t>
            </a:r>
          </a:p>
          <a:p>
            <a:pPr marL="0" lvl="0" indent="0">
              <a:buNone/>
            </a:pPr>
            <a:r>
              <a:rPr lang="fr-FR"/>
              <a:t>2- Cas 1:  Vous avez un compte Educonnect, avec un identifiant et un mot de passe connu: vous vous connectez directement!</a:t>
            </a:r>
          </a:p>
          <a:p>
            <a:pPr lvl="0"/>
            <a:endParaRPr lang="fr-FR"/>
          </a:p>
        </p:txBody>
      </p:sp>
      <p:pic>
        <p:nvPicPr>
          <p:cNvPr id="4" name="Image 4"/>
          <p:cNvPicPr>
            <a:picLocks noChangeAspect="1"/>
          </p:cNvPicPr>
          <p:nvPr/>
        </p:nvPicPr>
        <p:blipFill>
          <a:blip r:embed="rId2"/>
          <a:stretch>
            <a:fillRect/>
          </a:stretch>
        </p:blipFill>
        <p:spPr>
          <a:xfrm>
            <a:off x="3172569" y="2873129"/>
            <a:ext cx="5303931" cy="2957617"/>
          </a:xfrm>
          <a:prstGeom prst="rect">
            <a:avLst/>
          </a:prstGeom>
          <a:noFill/>
          <a:ln cap="flat">
            <a:noFill/>
          </a:ln>
        </p:spPr>
      </p:pic>
      <p:sp>
        <p:nvSpPr>
          <p:cNvPr id="5" name="Flèche : droite 5"/>
          <p:cNvSpPr/>
          <p:nvPr/>
        </p:nvSpPr>
        <p:spPr>
          <a:xfrm>
            <a:off x="1001862" y="4508394"/>
            <a:ext cx="1789041" cy="945663"/>
          </a:xfrm>
          <a:custGeom>
            <a:avLst>
              <a:gd name="f0" fmla="val 15891"/>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panose="020B0502020104020203"/>
            </a:endParaRPr>
          </a:p>
        </p:txBody>
      </p:sp>
      <p:pic>
        <p:nvPicPr>
          <p:cNvPr id="6" name="Image 6"/>
          <p:cNvPicPr>
            <a:picLocks noChangeAspect="1"/>
          </p:cNvPicPr>
          <p:nvPr/>
        </p:nvPicPr>
        <p:blipFill>
          <a:blip r:embed="rId3" cstate="print"/>
          <a:stretch>
            <a:fillRect/>
          </a:stretch>
        </p:blipFill>
        <p:spPr>
          <a:xfrm>
            <a:off x="10400303" y="1271"/>
            <a:ext cx="1791693" cy="1788182"/>
          </a:xfrm>
          <a:prstGeom prst="rect">
            <a:avLst/>
          </a:prstGeom>
          <a:noFill/>
          <a:ln cap="flat">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noGrp="1"/>
          </p:cNvSpPr>
          <p:nvPr>
            <p:ph idx="1"/>
          </p:nvPr>
        </p:nvSpPr>
        <p:spPr>
          <a:xfrm>
            <a:off x="644057" y="238539"/>
            <a:ext cx="10709745" cy="5938424"/>
          </a:xfrm>
        </p:spPr>
        <p:txBody>
          <a:bodyPr/>
          <a:lstStyle/>
          <a:p>
            <a:pPr marL="0" lvl="0" indent="0">
              <a:buNone/>
            </a:pPr>
            <a:r>
              <a:rPr lang="fr-FR" dirty="0"/>
              <a:t>Cas II: vous n’avez pas de compte </a:t>
            </a:r>
            <a:r>
              <a:rPr lang="fr-FR" dirty="0" err="1"/>
              <a:t>Educonnect</a:t>
            </a:r>
            <a:r>
              <a:rPr lang="fr-FR" dirty="0"/>
              <a:t>:</a:t>
            </a:r>
          </a:p>
          <a:p>
            <a:pPr lvl="0"/>
            <a:endParaRPr lang="fr-FR" dirty="0"/>
          </a:p>
        </p:txBody>
      </p:sp>
      <p:pic>
        <p:nvPicPr>
          <p:cNvPr id="3" name="Image 4"/>
          <p:cNvPicPr>
            <a:picLocks noChangeAspect="1"/>
          </p:cNvPicPr>
          <p:nvPr/>
        </p:nvPicPr>
        <p:blipFill>
          <a:blip r:embed="rId2"/>
          <a:stretch>
            <a:fillRect/>
          </a:stretch>
        </p:blipFill>
        <p:spPr>
          <a:xfrm>
            <a:off x="3165240" y="2037726"/>
            <a:ext cx="5667378" cy="3895728"/>
          </a:xfrm>
          <a:prstGeom prst="rect">
            <a:avLst/>
          </a:prstGeom>
          <a:noFill/>
          <a:ln cap="flat">
            <a:noFill/>
          </a:ln>
        </p:spPr>
      </p:pic>
      <p:sp>
        <p:nvSpPr>
          <p:cNvPr id="4" name="ZoneTexte 5"/>
          <p:cNvSpPr txBox="1"/>
          <p:nvPr/>
        </p:nvSpPr>
        <p:spPr>
          <a:xfrm>
            <a:off x="826937" y="3816623"/>
            <a:ext cx="1956020" cy="92333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Gill Sans MT" panose="020B0502020104020203"/>
              </a:rPr>
              <a:t>Vous cliquez sur « Je n’ai pas de compte »</a:t>
            </a:r>
          </a:p>
        </p:txBody>
      </p:sp>
      <p:pic>
        <p:nvPicPr>
          <p:cNvPr id="5" name="Image 6"/>
          <p:cNvPicPr>
            <a:picLocks noChangeAspect="1"/>
          </p:cNvPicPr>
          <p:nvPr/>
        </p:nvPicPr>
        <p:blipFill>
          <a:blip r:embed="rId3" cstate="print"/>
          <a:stretch>
            <a:fillRect/>
          </a:stretch>
        </p:blipFill>
        <p:spPr>
          <a:xfrm>
            <a:off x="10400303" y="1271"/>
            <a:ext cx="1791693" cy="1788182"/>
          </a:xfrm>
          <a:prstGeom prst="rect">
            <a:avLst/>
          </a:prstGeom>
          <a:noFill/>
          <a:ln cap="flat">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p:cNvSpPr txBox="1">
            <a:spLocks noGrp="1"/>
          </p:cNvSpPr>
          <p:nvPr>
            <p:ph type="body" idx="1"/>
          </p:nvPr>
        </p:nvSpPr>
        <p:spPr>
          <a:xfrm>
            <a:off x="672806" y="101434"/>
            <a:ext cx="5157782" cy="823910"/>
          </a:xfrm>
        </p:spPr>
        <p:txBody>
          <a:bodyPr/>
          <a:lstStyle/>
          <a:p>
            <a:pPr lvl="0"/>
            <a:r>
              <a:rPr lang="fr-FR" dirty="0">
                <a:solidFill>
                  <a:schemeClr val="tx1"/>
                </a:solidFill>
              </a:rPr>
              <a:t> Je complète mon identité</a:t>
            </a:r>
          </a:p>
        </p:txBody>
      </p:sp>
      <p:pic>
        <p:nvPicPr>
          <p:cNvPr id="3" name="Espace réservé du contenu 7"/>
          <p:cNvPicPr>
            <a:picLocks noGrp="1" noChangeAspect="1"/>
          </p:cNvPicPr>
          <p:nvPr>
            <p:ph idx="2"/>
          </p:nvPr>
        </p:nvPicPr>
        <p:blipFill>
          <a:blip r:embed="rId2"/>
          <a:stretch>
            <a:fillRect/>
          </a:stretch>
        </p:blipFill>
        <p:spPr>
          <a:xfrm>
            <a:off x="954158" y="1059515"/>
            <a:ext cx="4214195" cy="3911830"/>
          </a:xfrm>
        </p:spPr>
      </p:pic>
      <p:pic>
        <p:nvPicPr>
          <p:cNvPr id="4" name="Espace réservé du contenu 13"/>
          <p:cNvPicPr>
            <a:picLocks noGrp="1" noChangeAspect="1"/>
          </p:cNvPicPr>
          <p:nvPr>
            <p:ph idx="4"/>
          </p:nvPr>
        </p:nvPicPr>
        <p:blipFill>
          <a:blip r:embed="rId3"/>
          <a:stretch>
            <a:fillRect/>
          </a:stretch>
        </p:blipFill>
        <p:spPr>
          <a:xfrm>
            <a:off x="5781769" y="1883677"/>
            <a:ext cx="5681359" cy="3680725"/>
          </a:xfrm>
        </p:spPr>
      </p:pic>
      <p:sp>
        <p:nvSpPr>
          <p:cNvPr id="5" name="Flèche : haut 10"/>
          <p:cNvSpPr/>
          <p:nvPr/>
        </p:nvSpPr>
        <p:spPr>
          <a:xfrm>
            <a:off x="1470995" y="4367146"/>
            <a:ext cx="556595" cy="604198"/>
          </a:xfrm>
          <a:custGeom>
            <a:avLst>
              <a:gd name="f0" fmla="val 9949"/>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21600 f13 1"/>
              <a:gd name="f24" fmla="*/ 0 f12 1"/>
              <a:gd name="f25" fmla="*/ f16 1 f4"/>
              <a:gd name="f26" fmla="*/ 21600 f12 1"/>
              <a:gd name="f27" fmla="*/ f17 1 f4"/>
              <a:gd name="f28" fmla="*/ f19 f18 1"/>
              <a:gd name="f29" fmla="*/ f18 f12 1"/>
              <a:gd name="f30" fmla="*/ f20 f12 1"/>
              <a:gd name="f31" fmla="*/ f19 f13 1"/>
              <a:gd name="f32" fmla="+- f25 0 f3"/>
              <a:gd name="f33" fmla="+- f27 0 f3"/>
              <a:gd name="f34" fmla="*/ f28 1 10800"/>
              <a:gd name="f35" fmla="+- f19 0 f34"/>
              <a:gd name="f36" fmla="*/ f35 f13 1"/>
            </a:gdLst>
            <a:ahLst>
              <a:ahXY gdRefX="f1" minX="f7" maxX="f9" gdRefY="f0" minY="f7" maxY="f8">
                <a:pos x="f21" y="f22"/>
              </a:ahXY>
            </a:ahLst>
            <a:cxnLst>
              <a:cxn ang="3">
                <a:pos x="hc" y="t"/>
              </a:cxn>
              <a:cxn ang="0">
                <a:pos x="r" y="vc"/>
              </a:cxn>
              <a:cxn ang="cd4">
                <a:pos x="hc" y="b"/>
              </a:cxn>
              <a:cxn ang="cd2">
                <a:pos x="l" y="vc"/>
              </a:cxn>
              <a:cxn ang="f32">
                <a:pos x="f24" y="f31"/>
              </a:cxn>
              <a:cxn ang="f33">
                <a:pos x="f26" y="f31"/>
              </a:cxn>
            </a:cxnLst>
            <a:rect l="f29" t="f36" r="f30" b="f23"/>
            <a:pathLst>
              <a:path w="21600" h="21600">
                <a:moveTo>
                  <a:pt x="f18" y="f8"/>
                </a:moveTo>
                <a:lnTo>
                  <a:pt x="f18" y="f19"/>
                </a:lnTo>
                <a:lnTo>
                  <a:pt x="f7" y="f19"/>
                </a:lnTo>
                <a:lnTo>
                  <a:pt x="f9" y="f7"/>
                </a:lnTo>
                <a:lnTo>
                  <a:pt x="f8" y="f19"/>
                </a:lnTo>
                <a:lnTo>
                  <a:pt x="f20" y="f19"/>
                </a:lnTo>
                <a:lnTo>
                  <a:pt x="f20" y="f8"/>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panose="020B0502020104020203"/>
            </a:endParaRPr>
          </a:p>
        </p:txBody>
      </p:sp>
      <p:sp>
        <p:nvSpPr>
          <p:cNvPr id="6" name="ZoneTexte 16"/>
          <p:cNvSpPr txBox="1"/>
          <p:nvPr/>
        </p:nvSpPr>
        <p:spPr>
          <a:xfrm>
            <a:off x="319226" y="5089404"/>
            <a:ext cx="5462543" cy="1077218"/>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Gill Sans MT" panose="020B0502020104020203"/>
              </a:rPr>
              <a:t>Le numéro de téléphone portable donné lors de l’inscription de votre enfant. Si vous avez changé de numéro, contactez le secrétariat de direction du lycée et communiquez le lui  et votre compte sera </a:t>
            </a:r>
            <a:r>
              <a:rPr lang="fr-FR" sz="1600" b="0" i="0" u="none" strike="noStrike" kern="1200" cap="none" spc="0" baseline="0">
                <a:solidFill>
                  <a:srgbClr val="FF0000"/>
                </a:solidFill>
                <a:uFillTx/>
                <a:latin typeface="Gill Sans MT" panose="020B0502020104020203"/>
              </a:rPr>
              <a:t>réactivé au bout de 48h.</a:t>
            </a:r>
          </a:p>
        </p:txBody>
      </p:sp>
      <p:pic>
        <p:nvPicPr>
          <p:cNvPr id="7" name="Image 17"/>
          <p:cNvPicPr>
            <a:picLocks noChangeAspect="1"/>
          </p:cNvPicPr>
          <p:nvPr/>
        </p:nvPicPr>
        <p:blipFill>
          <a:blip r:embed="rId4"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9"/>
          <p:cNvPicPr>
            <a:picLocks noChangeAspect="1"/>
          </p:cNvPicPr>
          <p:nvPr/>
        </p:nvPicPr>
        <p:blipFill>
          <a:blip r:embed="rId2"/>
          <a:stretch>
            <a:fillRect/>
          </a:stretch>
        </p:blipFill>
        <p:spPr>
          <a:xfrm>
            <a:off x="932329" y="1113003"/>
            <a:ext cx="7782161" cy="4126595"/>
          </a:xfrm>
          <a:prstGeom prst="rect">
            <a:avLst/>
          </a:prstGeom>
          <a:noFill/>
          <a:ln cap="flat">
            <a:noFill/>
          </a:ln>
        </p:spPr>
      </p:pic>
      <p:sp>
        <p:nvSpPr>
          <p:cNvPr id="3" name="Espace réservé du texte 4"/>
          <p:cNvSpPr txBox="1"/>
          <p:nvPr/>
        </p:nvSpPr>
        <p:spPr>
          <a:xfrm>
            <a:off x="912808" y="176854"/>
            <a:ext cx="9614714" cy="823910"/>
          </a:xfrm>
          <a:prstGeom prst="rect">
            <a:avLst/>
          </a:prstGeom>
          <a:noFill/>
          <a:ln cap="flat">
            <a:noFill/>
          </a:ln>
        </p:spPr>
        <p:txBody>
          <a:bodyPr vert="horz" wrap="square" lIns="91440" tIns="45720" rIns="91440" bIns="45720" anchor="t" anchorCtr="0" compatLnSpc="1">
            <a:normAutofit/>
          </a:bodyPr>
          <a:lstStyle/>
          <a:p>
            <a:pPr marL="0" marR="0" lvl="0" indent="0" algn="l" defTabSz="914400" rtl="0" fontAlgn="auto" hangingPunct="1">
              <a:lnSpc>
                <a:spcPct val="80000"/>
              </a:lnSpc>
              <a:spcBef>
                <a:spcPts val="1000"/>
              </a:spcBef>
              <a:spcAft>
                <a:spcPts val="0"/>
              </a:spcAft>
              <a:buNone/>
              <a:defRPr sz="1800" b="0" i="0" u="none" strike="noStrike" kern="0" cap="none" spc="0" baseline="0">
                <a:solidFill>
                  <a:srgbClr val="000000"/>
                </a:solidFill>
                <a:uFillTx/>
              </a:defRPr>
            </a:pPr>
            <a:r>
              <a:rPr lang="fr-FR" sz="2800" b="0" i="0" u="none" strike="noStrike" kern="1200" cap="none" spc="0" baseline="0" dirty="0">
                <a:solidFill>
                  <a:srgbClr val="000000"/>
                </a:solidFill>
                <a:uFillTx/>
                <a:latin typeface="Gill Sans MT" panose="020B0502020104020203"/>
              </a:rPr>
              <a:t>Cas III: Je me connecte avec </a:t>
            </a:r>
            <a:r>
              <a:rPr lang="fr-FR" sz="2800" b="0" i="0" u="none" strike="noStrike" kern="1200" cap="none" spc="0" baseline="0" dirty="0" err="1">
                <a:solidFill>
                  <a:srgbClr val="000000"/>
                </a:solidFill>
                <a:uFillTx/>
                <a:latin typeface="Gill Sans MT" panose="020B0502020104020203"/>
              </a:rPr>
              <a:t>FranceConnect</a:t>
            </a:r>
            <a:r>
              <a:rPr lang="fr-FR" sz="2800" b="0" i="0" u="none" strike="noStrike" kern="1200" cap="none" spc="0" baseline="0" dirty="0">
                <a:solidFill>
                  <a:srgbClr val="000000"/>
                </a:solidFill>
                <a:uFillTx/>
                <a:latin typeface="Gill Sans MT" panose="020B0502020104020203"/>
              </a:rPr>
              <a:t> avec mon numéro des impôts (identifiant impôts ou CAF)</a:t>
            </a:r>
          </a:p>
        </p:txBody>
      </p:sp>
      <p:pic>
        <p:nvPicPr>
          <p:cNvPr id="4" name="Image 5"/>
          <p:cNvPicPr>
            <a:picLocks noChangeAspect="1"/>
          </p:cNvPicPr>
          <p:nvPr/>
        </p:nvPicPr>
        <p:blipFill>
          <a:blip r:embed="rId3" cstate="print"/>
          <a:stretch>
            <a:fillRect/>
          </a:stretch>
        </p:blipFill>
        <p:spPr>
          <a:xfrm>
            <a:off x="10734260" y="1271"/>
            <a:ext cx="1457736" cy="1454883"/>
          </a:xfrm>
          <a:prstGeom prst="rect">
            <a:avLst/>
          </a:prstGeom>
          <a:noFill/>
          <a:ln cap="flat">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7"/>
          <p:cNvPicPr>
            <a:picLocks noChangeAspect="1"/>
          </p:cNvPicPr>
          <p:nvPr/>
        </p:nvPicPr>
        <p:blipFill>
          <a:blip r:embed="rId2" cstate="print"/>
          <a:stretch>
            <a:fillRect/>
          </a:stretch>
        </p:blipFill>
        <p:spPr>
          <a:xfrm>
            <a:off x="10734260" y="1271"/>
            <a:ext cx="1457736" cy="1454883"/>
          </a:xfrm>
          <a:prstGeom prst="rect">
            <a:avLst/>
          </a:prstGeom>
          <a:noFill/>
          <a:ln cap="flat">
            <a:noFill/>
          </a:ln>
        </p:spPr>
      </p:pic>
      <p:pic>
        <p:nvPicPr>
          <p:cNvPr id="8" name="Espace réservé du contenu 7"/>
          <p:cNvPicPr>
            <a:picLocks noGrp="1" noChangeAspect="1"/>
          </p:cNvPicPr>
          <p:nvPr>
            <p:ph idx="1"/>
          </p:nvPr>
        </p:nvPicPr>
        <p:blipFill>
          <a:blip r:embed="rId3"/>
          <a:stretch>
            <a:fillRect/>
          </a:stretch>
        </p:blipFill>
        <p:spPr>
          <a:xfrm>
            <a:off x="1379962" y="1614115"/>
            <a:ext cx="8216286" cy="4495704"/>
          </a:xfrm>
          <a:prstGeom prst="rect">
            <a:avLst/>
          </a:prstGeom>
        </p:spPr>
      </p:pic>
      <p:sp>
        <p:nvSpPr>
          <p:cNvPr id="9" name="Titre 6"/>
          <p:cNvSpPr txBox="1"/>
          <p:nvPr/>
        </p:nvSpPr>
        <p:spPr bwMode="gray">
          <a:xfrm>
            <a:off x="2735097" y="189086"/>
            <a:ext cx="4619860" cy="43204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1" fmla="*/ 8424000 w 8424000"/>
              <a:gd name="connsiteY0-2" fmla="*/ 4046400 h 4046400"/>
              <a:gd name="connsiteX1-3" fmla="*/ 0 w 8424000"/>
              <a:gd name="connsiteY1-4" fmla="*/ 4046360 h 4046400"/>
              <a:gd name="connsiteX2-5" fmla="*/ 0 w 8424000"/>
              <a:gd name="connsiteY2-6" fmla="*/ 40 h 4046400"/>
              <a:gd name="connsiteX3-7" fmla="*/ 8424000 w 8424000"/>
              <a:gd name="connsiteY3-8" fmla="*/ 0 h 4046400"/>
              <a:gd name="connsiteX0-9" fmla="*/ 8424000 w 8424000"/>
              <a:gd name="connsiteY0-10" fmla="*/ 4046400 h 4046400"/>
              <a:gd name="connsiteX1-11" fmla="*/ 0 w 8424000"/>
              <a:gd name="connsiteY1-12" fmla="*/ 4046360 h 4046400"/>
              <a:gd name="connsiteX2-13" fmla="*/ 0 w 8424000"/>
              <a:gd name="connsiteY2-14" fmla="*/ 40 h 4046400"/>
              <a:gd name="connsiteX3-15" fmla="*/ 8424000 w 8424000"/>
              <a:gd name="connsiteY3-16" fmla="*/ 0 h 4046400"/>
              <a:gd name="connsiteX4-17" fmla="*/ 8424000 w 8424000"/>
              <a:gd name="connsiteY4-18" fmla="*/ 4046400 h 4046400"/>
              <a:gd name="connsiteX0-19" fmla="*/ 8424000 w 8424000"/>
              <a:gd name="connsiteY0-20" fmla="*/ 4046400 h 4046400"/>
              <a:gd name="connsiteX1-21" fmla="*/ 0 w 8424000"/>
              <a:gd name="connsiteY1-22" fmla="*/ 4046360 h 4046400"/>
              <a:gd name="connsiteX2-23" fmla="*/ 8424000 w 8424000"/>
              <a:gd name="connsiteY2-24" fmla="*/ 0 h 4046400"/>
              <a:gd name="connsiteX0-25" fmla="*/ 8424000 w 8424000"/>
              <a:gd name="connsiteY0-26" fmla="*/ 4046400 h 4046400"/>
              <a:gd name="connsiteX1-27" fmla="*/ 0 w 8424000"/>
              <a:gd name="connsiteY1-28" fmla="*/ 4046360 h 4046400"/>
              <a:gd name="connsiteX2-29" fmla="*/ 0 w 8424000"/>
              <a:gd name="connsiteY2-30" fmla="*/ 40 h 4046400"/>
              <a:gd name="connsiteX3-31" fmla="*/ 8424000 w 8424000"/>
              <a:gd name="connsiteY3-32" fmla="*/ 0 h 4046400"/>
              <a:gd name="connsiteX4-33" fmla="*/ 8424000 w 8424000"/>
              <a:gd name="connsiteY4-34" fmla="*/ 4046400 h 4046400"/>
              <a:gd name="connsiteX0-35" fmla="*/ 8424000 w 8424000"/>
              <a:gd name="connsiteY0-36" fmla="*/ 4046400 h 4046400"/>
              <a:gd name="connsiteX1-37" fmla="*/ 0 w 8424000"/>
              <a:gd name="connsiteY1-38" fmla="*/ 4046360 h 4046400"/>
              <a:gd name="connsiteX2-39" fmla="*/ 8424000 w 8424000"/>
              <a:gd name="connsiteY2-40" fmla="*/ 0 h 4046400"/>
              <a:gd name="connsiteX0-41" fmla="*/ 8424000 w 8424000"/>
              <a:gd name="connsiteY0-42" fmla="*/ 4046400 h 4046400"/>
              <a:gd name="connsiteX1-43" fmla="*/ 0 w 8424000"/>
              <a:gd name="connsiteY1-44" fmla="*/ 4046360 h 4046400"/>
              <a:gd name="connsiteX2-45" fmla="*/ 0 w 8424000"/>
              <a:gd name="connsiteY2-46" fmla="*/ 40 h 4046400"/>
              <a:gd name="connsiteX3-47" fmla="*/ 8424000 w 8424000"/>
              <a:gd name="connsiteY3-48" fmla="*/ 0 h 4046400"/>
              <a:gd name="connsiteX4-49" fmla="*/ 8424000 w 8424000"/>
              <a:gd name="connsiteY4-50" fmla="*/ 4046400 h 4046400"/>
              <a:gd name="connsiteX0-51" fmla="*/ 8424000 w 8424000"/>
              <a:gd name="connsiteY0-52" fmla="*/ 4046400 h 4046400"/>
              <a:gd name="connsiteX1-53" fmla="*/ 0 w 8424000"/>
              <a:gd name="connsiteY1-54" fmla="*/ 4046360 h 4046400"/>
            </a:gdLst>
            <a:ahLst/>
            <a:cxnLst>
              <a:cxn ang="0">
                <a:pos x="connsiteX0-1" y="connsiteY0-2"/>
              </a:cxn>
              <a:cxn ang="0">
                <a:pos x="connsiteX1-3" y="connsiteY1-4"/>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vert="horz" lIns="0" tIns="0" rIns="0" bIns="360000" rtlCol="0" anchor="ctr" anchorCtr="0">
            <a:noAutofit/>
          </a:bodyPr>
          <a:lstStyle>
            <a:lvl1pPr marL="396240" indent="-396240" algn="l" defTabSz="914400"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sz="1800" dirty="0">
                <a:solidFill>
                  <a:srgbClr val="000000"/>
                </a:solidFill>
                <a:latin typeface="Gill Sans MT" panose="020B0502020104020203"/>
                <a:ea typeface="+mn-ea"/>
                <a:cs typeface="+mn-cs"/>
              </a:rPr>
              <a:t>Connexion au service en ligne Orientation </a:t>
            </a:r>
          </a:p>
          <a:p>
            <a:pPr marL="0" indent="0">
              <a:buNone/>
            </a:pPr>
            <a:endParaRPr lang="fr-FR" sz="2000" dirty="0"/>
          </a:p>
        </p:txBody>
      </p:sp>
      <p:sp>
        <p:nvSpPr>
          <p:cNvPr id="10" name="ZoneTexte 9"/>
          <p:cNvSpPr txBox="1"/>
          <p:nvPr/>
        </p:nvSpPr>
        <p:spPr>
          <a:xfrm>
            <a:off x="2620172" y="809823"/>
            <a:ext cx="5735866" cy="646331"/>
          </a:xfrm>
          <a:prstGeom prst="rect">
            <a:avLst/>
          </a:prstGeom>
          <a:noFill/>
          <a:ln>
            <a:noFill/>
          </a:ln>
        </p:spPr>
        <p:txBody>
          <a:bodyPr wrap="none" rtlCol="0">
            <a:spAutoFit/>
          </a:bodyPr>
          <a:lstStyle/>
          <a:p>
            <a:r>
              <a:rPr lang="fr-FR" sz="1600" b="1" dirty="0">
                <a:solidFill>
                  <a:srgbClr val="002060"/>
                </a:solidFill>
              </a:rPr>
              <a:t>Accès aux services en ligne dans le menu </a:t>
            </a:r>
            <a:r>
              <a:rPr lang="fr-FR" sz="1600" b="1" u="sng" dirty="0">
                <a:solidFill>
                  <a:srgbClr val="0070C0"/>
                </a:solidFill>
              </a:rPr>
              <a:t>Mes services.</a:t>
            </a:r>
            <a:r>
              <a:rPr lang="fr-FR" b="1" dirty="0"/>
              <a:t> </a:t>
            </a:r>
          </a:p>
          <a:p>
            <a:endParaRPr lang="fr-FR" b="1" dirty="0"/>
          </a:p>
        </p:txBody>
      </p:sp>
    </p:spTree>
  </p:cSld>
  <p:clrMapOvr>
    <a:masterClrMapping/>
  </p:clrMapOvr>
</p:sld>
</file>

<file path=ppt/theme/theme1.xml><?xml version="1.0" encoding="utf-8"?>
<a:theme xmlns:a="http://schemas.openxmlformats.org/drawingml/2006/main" name="Galeri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Personnalisé 1">
      <a:dk1>
        <a:srgbClr val="CBECB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368</TotalTime>
  <Words>1596</Words>
  <Application>Microsoft Office PowerPoint</Application>
  <PresentationFormat>Grand écran</PresentationFormat>
  <Paragraphs>161</Paragraphs>
  <Slides>43</Slides>
  <Notes>0</Notes>
  <HiddenSlides>0</HiddenSlides>
  <MMClips>0</MMClips>
  <ScaleCrop>false</ScaleCrop>
  <HeadingPairs>
    <vt:vector size="8" baseType="variant">
      <vt:variant>
        <vt:lpstr>Polices utilisées</vt:lpstr>
      </vt:variant>
      <vt:variant>
        <vt:i4>4</vt:i4>
      </vt:variant>
      <vt:variant>
        <vt:lpstr>Thème</vt:lpstr>
      </vt:variant>
      <vt:variant>
        <vt:i4>2</vt:i4>
      </vt:variant>
      <vt:variant>
        <vt:lpstr>Serveurs OLE incorporés</vt:lpstr>
      </vt:variant>
      <vt:variant>
        <vt:i4>1</vt:i4>
      </vt:variant>
      <vt:variant>
        <vt:lpstr>Titres des diapositives</vt:lpstr>
      </vt:variant>
      <vt:variant>
        <vt:i4>43</vt:i4>
      </vt:variant>
    </vt:vector>
  </HeadingPairs>
  <TitlesOfParts>
    <vt:vector size="50" baseType="lpstr">
      <vt:lpstr>Arial</vt:lpstr>
      <vt:lpstr>Calibri</vt:lpstr>
      <vt:lpstr>Calibri Light</vt:lpstr>
      <vt:lpstr>Gill Sans MT</vt:lpstr>
      <vt:lpstr>Galerie</vt:lpstr>
      <vt:lpstr>Thème Office</vt:lpstr>
      <vt:lpstr>Document Adobe Acrobat</vt:lpstr>
      <vt:lpstr>LYCEE CONDORCET</vt:lpstr>
      <vt:lpstr>Orientation seconde </vt:lpstr>
      <vt:lpstr>I- La tele inscription</vt:lpstr>
      <vt:lpstr>Présentation PowerPoint</vt:lpstr>
      <vt:lpstr>1- Se connecter sur Educonnect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Consultation et accusé de réception   de l’avis provisoire du conseil de classe </vt:lpstr>
      <vt:lpstr>Présentation PowerPoint</vt:lpstr>
      <vt:lpstr>II- La VOIE GENERALE ET TECHNOLOGIQUE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Spécialités bac technologique et autres établissements : </vt:lpstr>
      <vt:lpstr>Présentation PowerPoint</vt:lpstr>
      <vt:lpstr>III- Saisie des vœux et spécificités </vt:lpstr>
      <vt:lpstr>FICHE AFFELNET</vt:lpstr>
      <vt:lpstr>Fiche de voeux</vt:lpstr>
      <vt:lpstr>Sécurisation parcours</vt:lpstr>
      <vt:lpstr>Présentation PowerPoint</vt:lpstr>
      <vt:lpstr>Calendrier </vt:lpstr>
      <vt:lpstr>Cas spécifiques</vt:lpstr>
      <vt:lpstr>Le cas de la réorientation en voie professionnelle </vt:lpstr>
      <vt:lpstr>Présentation PowerPoint</vt:lpstr>
      <vt:lpstr>Cas des tours suivants d’affectation </vt:lpstr>
      <vt:lpstr>Contact CIO et psy EN </vt:lpstr>
      <vt:lpstr>Avez-vous des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 faire pour demander sa voie d’orientation en fin de seconde?</dc:title>
  <dc:creator>nmalfroid</dc:creator>
  <cp:lastModifiedBy>aguillaumond</cp:lastModifiedBy>
  <cp:revision>50</cp:revision>
  <cp:lastPrinted>2023-01-26T07:32:00Z</cp:lastPrinted>
  <dcterms:created xsi:type="dcterms:W3CDTF">2023-01-17T13:23:00Z</dcterms:created>
  <dcterms:modified xsi:type="dcterms:W3CDTF">2026-04-30T15:22:24Z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1036-12.1.0.25242</vt:lpwstr>
  </property>
  <property fmtid="{D5CDD505-2E9C-101B-9397-08002B2CF9AE}" pid="3" name="ICV">
    <vt:lpwstr>1148C7E74C5A4660B1D8471030F68A98_13</vt:lpwstr>
  </property>
</Properties>
</file>