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4" r:id="rId4"/>
    <p:sldId id="268" r:id="rId5"/>
    <p:sldId id="269" r:id="rId6"/>
    <p:sldId id="272" r:id="rId7"/>
    <p:sldId id="270" r:id="rId8"/>
    <p:sldId id="273"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60"/>
  </p:normalViewPr>
  <p:slideViewPr>
    <p:cSldViewPr snapToGrid="0">
      <p:cViewPr varScale="1">
        <p:scale>
          <a:sx n="70" d="100"/>
          <a:sy n="70" d="100"/>
        </p:scale>
        <p:origin x="423"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7D2EDC-F6D2-3E2D-9CE4-CCA5C1EA3F3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F5596FA-7992-58EC-C615-5463D3A750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42EF58C-BFDC-1C39-ED3A-99CC5BC027FC}"/>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415DEFAA-3ACA-89B5-B3B3-991DE3EEDB1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A754A235-5301-9B2E-24E9-365B3DE607ED}"/>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893544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5CA097-843B-C41E-CF73-94D6375091A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85240A5-0A34-91CA-8C60-5936B339CA4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4550524-772D-7D1E-ED87-5DFD0EF5E948}"/>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09B8E01F-4D2E-9C8A-A6D9-A91541E78E4B}"/>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6B9043B-C532-8D20-1030-4C131494A382}"/>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022432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E7A29FF-FF3C-B469-AEF9-9D1192EF292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1202512-BDF9-BA2D-7C60-7942DA6C15D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B6E1CE5-F670-A7AA-FB83-9F6D35BB2726}"/>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FAB7AE89-7389-1480-82D8-BA6A34DE37EE}"/>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84C8D68E-22AE-919D-193D-A2FC348330B8}"/>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494375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094C7A-43DE-A141-BAE3-9B594B6B570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FB0B43B-34ED-9C28-281F-28E11CCAD18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3240869-F74F-C89B-8560-EB86DAF77C02}"/>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3DB93E20-CA25-76AA-5285-99D664DD747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F4D3BD1-2094-A331-C1F7-6EAC47E46544}"/>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727419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C4C55B-4863-5AAC-0D98-C56C0BF9E17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1D85485-EFDB-919E-9D8A-5FA5CA799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92F8443-5DD0-225C-ED57-86246674B6BB}"/>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B3C441F3-0498-35FC-9B00-8EB29DEFAE97}"/>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70B3B6C4-986B-7AFD-0F71-E55AEF7B087B}"/>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28301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CA1A3F-AC11-8B7C-5419-091707C4887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3C2A46B-3BBA-3A5A-331B-652E4649B71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140C2E9-4540-E8A7-FCE9-8090F158C55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1435F3FA-6C6B-33DC-BA9E-AC3D3BC7A582}"/>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6" name="Espace réservé du pied de page 5">
            <a:extLst>
              <a:ext uri="{FF2B5EF4-FFF2-40B4-BE49-F238E27FC236}">
                <a16:creationId xmlns:a16="http://schemas.microsoft.com/office/drawing/2014/main" id="{705DA416-1044-446E-C602-FB109A71BDBE}"/>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4C166130-ED50-A2C9-295D-045AFF847D10}"/>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183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F3EF5A-083F-F81E-C6E1-37623F74B3E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A8321B4-7B55-0B79-7190-40E5924DFF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013A390-BA89-7929-2DB6-992C98E2FC8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7693C8D-F596-661C-A5ED-3C06F5AB7A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155A2CC-1401-B10D-34A5-D35354987482}"/>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A5BD4BB-5ECE-3EC9-292C-D68AA7F7D7B4}"/>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8" name="Espace réservé du pied de page 7">
            <a:extLst>
              <a:ext uri="{FF2B5EF4-FFF2-40B4-BE49-F238E27FC236}">
                <a16:creationId xmlns:a16="http://schemas.microsoft.com/office/drawing/2014/main" id="{3EF784D7-B52D-8A90-6C50-E26CB8AA7E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7D3D96C-835D-208D-54ED-F38350EED91F}"/>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824896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B86F52-F3B1-BADB-C5E0-AC1B8ED8520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CB12856-F50C-3DE7-558E-0BC8C384B48A}"/>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4" name="Espace réservé du pied de page 3">
            <a:extLst>
              <a:ext uri="{FF2B5EF4-FFF2-40B4-BE49-F238E27FC236}">
                <a16:creationId xmlns:a16="http://schemas.microsoft.com/office/drawing/2014/main" id="{6B5EF172-537E-C063-712A-9CCF4CF81243}"/>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6E63810D-806B-5D3B-5585-EA87691B944C}"/>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530280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C176CD5-65AE-39F8-85A3-72B750627FC8}"/>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3" name="Espace réservé du pied de page 2">
            <a:extLst>
              <a:ext uri="{FF2B5EF4-FFF2-40B4-BE49-F238E27FC236}">
                <a16:creationId xmlns:a16="http://schemas.microsoft.com/office/drawing/2014/main" id="{F08E181E-CB49-E173-46B7-4A0352DD64DF}"/>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8B9670F-7CAF-4B56-5365-F0701BBB0763}"/>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4005771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AB7304-B5A0-22BE-0A53-ADC64DCE847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18951C7-DF11-2674-D46B-3E6EF668C9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46519C2-DF18-62E2-F3D2-FCE4C747CB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196BE29-9713-3ED3-16F8-229CA961BF16}"/>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6" name="Espace réservé du pied de page 5">
            <a:extLst>
              <a:ext uri="{FF2B5EF4-FFF2-40B4-BE49-F238E27FC236}">
                <a16:creationId xmlns:a16="http://schemas.microsoft.com/office/drawing/2014/main" id="{C096F00C-FC5A-1459-18D0-E62F26B0C311}"/>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66931CD9-CB0F-EC7F-2B27-F402F9FCD3E0}"/>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2955352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96975A-CA02-46D4-03F8-20262CA4731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FAB5FB2-2783-BEB7-140A-A62FB5AF33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4CCE0A2B-5B89-90D5-4A63-8EC6592A01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69D92E6-E965-4FFA-B23B-7561AEFD3572}"/>
              </a:ext>
            </a:extLst>
          </p:cNvPr>
          <p:cNvSpPr>
            <a:spLocks noGrp="1"/>
          </p:cNvSpPr>
          <p:nvPr>
            <p:ph type="dt" sz="half" idx="10"/>
          </p:nvPr>
        </p:nvSpPr>
        <p:spPr/>
        <p:txBody>
          <a:bodyPr/>
          <a:lstStyle/>
          <a:p>
            <a:fld id="{321E94F6-540B-409C-99D0-43E3DDDCF6E9}" type="datetimeFigureOut">
              <a:rPr lang="fr-FR" smtClean="0"/>
              <a:t>14/03/2026</a:t>
            </a:fld>
            <a:endParaRPr lang="fr-FR" dirty="0"/>
          </a:p>
        </p:txBody>
      </p:sp>
      <p:sp>
        <p:nvSpPr>
          <p:cNvPr id="6" name="Espace réservé du pied de page 5">
            <a:extLst>
              <a:ext uri="{FF2B5EF4-FFF2-40B4-BE49-F238E27FC236}">
                <a16:creationId xmlns:a16="http://schemas.microsoft.com/office/drawing/2014/main" id="{FF68A1F9-4CB1-FA97-DC98-D8BDC4AB1BB1}"/>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BEE4DF53-5ED4-D569-5A31-49983474098A}"/>
              </a:ext>
            </a:extLst>
          </p:cNvPr>
          <p:cNvSpPr>
            <a:spLocks noGrp="1"/>
          </p:cNvSpPr>
          <p:nvPr>
            <p:ph type="sldNum" sz="quarter" idx="12"/>
          </p:nvPr>
        </p:nvSpPr>
        <p:spPr/>
        <p:txBody>
          <a:bodyPr/>
          <a:lstStyle/>
          <a:p>
            <a:fld id="{4C7A8BDB-174F-44FF-9872-1877B12092CD}" type="slidenum">
              <a:rPr lang="fr-FR" smtClean="0"/>
              <a:t>‹N°›</a:t>
            </a:fld>
            <a:endParaRPr lang="fr-FR" dirty="0"/>
          </a:p>
        </p:txBody>
      </p:sp>
    </p:spTree>
    <p:extLst>
      <p:ext uri="{BB962C8B-B14F-4D97-AF65-F5344CB8AC3E}">
        <p14:creationId xmlns:p14="http://schemas.microsoft.com/office/powerpoint/2010/main" val="3988981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D235DBB-87F0-A80A-C2CA-F0B287D1BE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55F19A6-AEF5-4E5C-8BB1-B78EDC9A01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6D2D4C6-FCA1-484F-8D2F-74580A087B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E94F6-540B-409C-99D0-43E3DDDCF6E9}" type="datetimeFigureOut">
              <a:rPr lang="fr-FR" smtClean="0"/>
              <a:t>14/03/2026</a:t>
            </a:fld>
            <a:endParaRPr lang="fr-FR" dirty="0"/>
          </a:p>
        </p:txBody>
      </p:sp>
      <p:sp>
        <p:nvSpPr>
          <p:cNvPr id="5" name="Espace réservé du pied de page 4">
            <a:extLst>
              <a:ext uri="{FF2B5EF4-FFF2-40B4-BE49-F238E27FC236}">
                <a16:creationId xmlns:a16="http://schemas.microsoft.com/office/drawing/2014/main" id="{0F23AAEB-5833-5E53-FFA2-89E2892138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53DBCD51-0DA2-783D-C497-B37C79AF91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A8BDB-174F-44FF-9872-1877B12092CD}" type="slidenum">
              <a:rPr lang="fr-FR" smtClean="0"/>
              <a:t>‹N°›</a:t>
            </a:fld>
            <a:endParaRPr lang="fr-FR" dirty="0"/>
          </a:p>
        </p:txBody>
      </p:sp>
    </p:spTree>
    <p:extLst>
      <p:ext uri="{BB962C8B-B14F-4D97-AF65-F5344CB8AC3E}">
        <p14:creationId xmlns:p14="http://schemas.microsoft.com/office/powerpoint/2010/main" val="1018388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RiHknjjBqHY" TargetMode="External"/><Relationship Id="rId1" Type="http://schemas.openxmlformats.org/officeDocument/2006/relationships/slideLayout" Target="../slideLayouts/slideLayout2.xml"/><Relationship Id="rId4" Type="http://schemas.openxmlformats.org/officeDocument/2006/relationships/hyperlink" Target="https://planet-vie.ens.fr/thematiques/microbiologie/virologie/les-bacteriophages-de-leur-decouverte-a-leurs-utilisation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C81060-2171-4C43-842A-7BD61C2A70D9}"/>
              </a:ext>
            </a:extLst>
          </p:cNvPr>
          <p:cNvSpPr>
            <a:spLocks noGrp="1"/>
          </p:cNvSpPr>
          <p:nvPr>
            <p:ph type="ctrTitle"/>
          </p:nvPr>
        </p:nvSpPr>
        <p:spPr>
          <a:xfrm>
            <a:off x="1339755" y="771097"/>
            <a:ext cx="9144000" cy="985127"/>
          </a:xfrm>
        </p:spPr>
        <p:txBody>
          <a:bodyPr/>
          <a:lstStyle/>
          <a:p>
            <a:r>
              <a:rPr lang="fr-FR" dirty="0"/>
              <a:t>Mercredi 25 février 2026</a:t>
            </a:r>
          </a:p>
        </p:txBody>
      </p:sp>
      <p:sp>
        <p:nvSpPr>
          <p:cNvPr id="3" name="Sous-titre 2">
            <a:extLst>
              <a:ext uri="{FF2B5EF4-FFF2-40B4-BE49-F238E27FC236}">
                <a16:creationId xmlns:a16="http://schemas.microsoft.com/office/drawing/2014/main" id="{F04C06D2-392E-67BB-CDD9-38C2761FE4DA}"/>
              </a:ext>
            </a:extLst>
          </p:cNvPr>
          <p:cNvSpPr>
            <a:spLocks noGrp="1"/>
          </p:cNvSpPr>
          <p:nvPr>
            <p:ph type="subTitle" idx="1"/>
          </p:nvPr>
        </p:nvSpPr>
        <p:spPr>
          <a:xfrm>
            <a:off x="1169158" y="2012074"/>
            <a:ext cx="9144000" cy="1655762"/>
          </a:xfrm>
        </p:spPr>
        <p:txBody>
          <a:bodyPr>
            <a:normAutofit lnSpcReduction="10000"/>
          </a:bodyPr>
          <a:lstStyle/>
          <a:p>
            <a:pPr algn="l"/>
            <a:endParaRPr lang="fr-FR" sz="1800" b="0" i="0" u="none" strike="noStrike" baseline="0" dirty="0">
              <a:solidFill>
                <a:srgbClr val="000000"/>
              </a:solidFill>
              <a:latin typeface="Calibri" panose="020F0502020204030204" pitchFamily="34" charset="0"/>
            </a:endParaRPr>
          </a:p>
          <a:p>
            <a:r>
              <a:rPr lang="fr-FR" b="0" i="0" u="none" strike="noStrike" baseline="0" dirty="0">
                <a:solidFill>
                  <a:srgbClr val="000000"/>
                </a:solidFill>
                <a:latin typeface="Calibri" panose="020F0502020204030204" pitchFamily="34" charset="0"/>
              </a:rPr>
              <a:t> </a:t>
            </a:r>
            <a:r>
              <a:rPr lang="fr-FR" b="1" i="0" u="none" strike="noStrike" baseline="0" dirty="0">
                <a:solidFill>
                  <a:srgbClr val="000000"/>
                </a:solidFill>
                <a:latin typeface="Calibri" panose="020F0502020204030204" pitchFamily="34" charset="0"/>
              </a:rPr>
              <a:t>CORDEE @PHARMA </a:t>
            </a:r>
            <a:endParaRPr lang="fr-FR" b="0" i="0" u="none" strike="noStrike" baseline="0" dirty="0">
              <a:solidFill>
                <a:srgbClr val="000000"/>
              </a:solidFill>
              <a:latin typeface="Calibri" panose="020F0502020204030204" pitchFamily="34" charset="0"/>
            </a:endParaRPr>
          </a:p>
          <a:p>
            <a:r>
              <a:rPr lang="fr-FR" b="1" i="0" u="none" strike="noStrike" baseline="0" dirty="0">
                <a:solidFill>
                  <a:srgbClr val="000000"/>
                </a:solidFill>
                <a:latin typeface="Calibri" panose="020F0502020204030204" pitchFamily="34" charset="0"/>
              </a:rPr>
              <a:t>LYCEE CONDORCET – Saint Priest </a:t>
            </a:r>
            <a:endParaRPr lang="fr-FR" b="0" i="0" u="none" strike="noStrike" baseline="0" dirty="0">
              <a:solidFill>
                <a:srgbClr val="000000"/>
              </a:solidFill>
              <a:latin typeface="Calibri" panose="020F0502020204030204" pitchFamily="34" charset="0"/>
            </a:endParaRPr>
          </a:p>
          <a:p>
            <a:r>
              <a:rPr lang="fr-FR" b="1" i="0" u="none" strike="noStrike" baseline="0" dirty="0">
                <a:solidFill>
                  <a:srgbClr val="000000"/>
                </a:solidFill>
                <a:latin typeface="Calibri" panose="020F0502020204030204" pitchFamily="34" charset="0"/>
              </a:rPr>
              <a:t>FACULTE DE PHARMACIE – ISPB – Lyon </a:t>
            </a:r>
            <a:endParaRPr lang="fr-FR" dirty="0"/>
          </a:p>
        </p:txBody>
      </p:sp>
      <p:sp>
        <p:nvSpPr>
          <p:cNvPr id="4" name="Titre 1">
            <a:extLst>
              <a:ext uri="{FF2B5EF4-FFF2-40B4-BE49-F238E27FC236}">
                <a16:creationId xmlns:a16="http://schemas.microsoft.com/office/drawing/2014/main" id="{F744FFDA-32AA-DC21-8B87-EB43675DE696}"/>
              </a:ext>
            </a:extLst>
          </p:cNvPr>
          <p:cNvSpPr txBox="1">
            <a:spLocks/>
          </p:cNvSpPr>
          <p:nvPr/>
        </p:nvSpPr>
        <p:spPr>
          <a:xfrm>
            <a:off x="572068" y="4350271"/>
            <a:ext cx="10515600" cy="1325563"/>
          </a:xfrm>
          <a:prstGeom prst="rect">
            <a:avLst/>
          </a:prstGeom>
        </p:spPr>
        <p:txBody>
          <a:bodyPr vert="horz" lIns="91440" tIns="45720" rIns="91440" bIns="45720" rtlCol="0" anchor="b">
            <a:normAutofit fontScale="6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dirty="0"/>
              <a:t>Les élèves de 1ere inscrits </a:t>
            </a:r>
            <a:br>
              <a:rPr lang="fr-FR" dirty="0"/>
            </a:br>
            <a:r>
              <a:rPr lang="fr-FR" dirty="0"/>
              <a:t>à la cordée @ pharma se rendent pour la 2</a:t>
            </a:r>
            <a:r>
              <a:rPr lang="fr-FR" baseline="30000" dirty="0"/>
              <a:t>nd</a:t>
            </a:r>
            <a:r>
              <a:rPr lang="fr-FR" dirty="0"/>
              <a:t> fois de l’année à la faculté de pharmacie.</a:t>
            </a:r>
          </a:p>
        </p:txBody>
      </p:sp>
    </p:spTree>
    <p:extLst>
      <p:ext uri="{BB962C8B-B14F-4D97-AF65-F5344CB8AC3E}">
        <p14:creationId xmlns:p14="http://schemas.microsoft.com/office/powerpoint/2010/main" val="708296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C40BA-2B35-DCDA-5ABE-8C049E63FC1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0AB011E-E922-8ED9-3377-81C056BBBD22}"/>
              </a:ext>
            </a:extLst>
          </p:cNvPr>
          <p:cNvSpPr>
            <a:spLocks noGrp="1"/>
          </p:cNvSpPr>
          <p:nvPr>
            <p:ph type="title"/>
          </p:nvPr>
        </p:nvSpPr>
        <p:spPr>
          <a:xfrm>
            <a:off x="572068" y="464024"/>
            <a:ext cx="10515600" cy="3715603"/>
          </a:xfrm>
        </p:spPr>
        <p:txBody>
          <a:bodyPr>
            <a:normAutofit fontScale="90000"/>
          </a:bodyPr>
          <a:lstStyle/>
          <a:p>
            <a:pPr algn="just"/>
            <a:br>
              <a:rPr lang="fr-FR" dirty="0"/>
            </a:br>
            <a:br>
              <a:rPr lang="fr-FR" dirty="0"/>
            </a:br>
            <a:br>
              <a:rPr lang="fr-FR" dirty="0"/>
            </a:br>
            <a:br>
              <a:rPr lang="fr-FR" dirty="0"/>
            </a:br>
            <a:r>
              <a:rPr lang="fr-FR" sz="6000" dirty="0"/>
              <a:t>Pour cette 2</a:t>
            </a:r>
            <a:r>
              <a:rPr lang="fr-FR" sz="6000" baseline="30000" dirty="0"/>
              <a:t>nd</a:t>
            </a:r>
            <a:r>
              <a:rPr lang="fr-FR" sz="6000" dirty="0"/>
              <a:t> visite, les élèves sont accueillis par le doyen de la faculté, le professeur Claude Dussart</a:t>
            </a:r>
            <a:r>
              <a:rPr lang="fr-FR" sz="4000" dirty="0"/>
              <a:t>.</a:t>
            </a:r>
            <a:br>
              <a:rPr lang="fr-FR" sz="4000" dirty="0"/>
            </a:br>
            <a:br>
              <a:rPr lang="fr-FR" dirty="0"/>
            </a:br>
            <a:br>
              <a:rPr lang="fr-FR" dirty="0"/>
            </a:br>
            <a:br>
              <a:rPr lang="fr-FR" dirty="0"/>
            </a:br>
            <a:br>
              <a:rPr lang="fr-FR" dirty="0"/>
            </a:br>
            <a:endParaRPr lang="fr-FR" dirty="0"/>
          </a:p>
        </p:txBody>
      </p:sp>
    </p:spTree>
    <p:extLst>
      <p:ext uri="{BB962C8B-B14F-4D97-AF65-F5344CB8AC3E}">
        <p14:creationId xmlns:p14="http://schemas.microsoft.com/office/powerpoint/2010/main" val="119862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941D47-3B0F-36FC-B1E1-8B561DB18C1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1D259D5-4A17-8090-F81F-639E60A4029D}"/>
              </a:ext>
            </a:extLst>
          </p:cNvPr>
          <p:cNvSpPr>
            <a:spLocks noGrp="1"/>
          </p:cNvSpPr>
          <p:nvPr>
            <p:ph type="title"/>
          </p:nvPr>
        </p:nvSpPr>
        <p:spPr>
          <a:xfrm>
            <a:off x="552734" y="2251880"/>
            <a:ext cx="11102454" cy="3715603"/>
          </a:xfrm>
        </p:spPr>
        <p:txBody>
          <a:bodyPr>
            <a:normAutofit fontScale="90000"/>
          </a:bodyPr>
          <a:lstStyle/>
          <a:p>
            <a:br>
              <a:rPr lang="fr-FR" dirty="0"/>
            </a:br>
            <a:br>
              <a:rPr lang="fr-FR" dirty="0"/>
            </a:br>
            <a:br>
              <a:rPr lang="fr-FR" dirty="0"/>
            </a:br>
            <a:br>
              <a:rPr lang="fr-FR" dirty="0"/>
            </a:br>
            <a:r>
              <a:rPr lang="fr-FR" sz="3600" dirty="0"/>
              <a:t>Ils ont ensuite assisté à un cours en amphi, dispensé par le professeur Frédéric Laurent.</a:t>
            </a:r>
            <a:br>
              <a:rPr lang="fr-FR" sz="3600" dirty="0"/>
            </a:br>
            <a:r>
              <a:rPr lang="fr-FR" sz="3600" dirty="0"/>
              <a:t>Le thème: la phagothérapie, des virus au service de la santé humaine.</a:t>
            </a:r>
            <a:br>
              <a:rPr lang="fr-FR" sz="3600" dirty="0"/>
            </a:br>
            <a:br>
              <a:rPr lang="fr-FR" sz="3600" dirty="0"/>
            </a:br>
            <a:br>
              <a:rPr lang="fr-FR" sz="3600" dirty="0"/>
            </a:br>
            <a:br>
              <a:rPr lang="fr-FR" sz="3600" dirty="0"/>
            </a:br>
            <a:br>
              <a:rPr lang="fr-FR" sz="3600" dirty="0"/>
            </a:br>
            <a:br>
              <a:rPr lang="fr-FR" sz="3600" dirty="0"/>
            </a:br>
            <a:r>
              <a:rPr lang="fr-FR" sz="3600" dirty="0"/>
              <a:t>Ce sujet était passionnant et les élèves très curieux ont posé de nombreuses questions.</a:t>
            </a:r>
            <a:br>
              <a:rPr lang="fr-FR" sz="3600" dirty="0"/>
            </a:br>
            <a:r>
              <a:rPr lang="fr-FR" sz="3600" dirty="0"/>
              <a:t>Alors si le sujet vous intéresse, une vidéo est disponible par le lien suivant: </a:t>
            </a:r>
            <a:r>
              <a:rPr lang="fr-FR" sz="3600" dirty="0">
                <a:hlinkClick r:id="rId2"/>
              </a:rPr>
              <a:t>Phagothérapie : des virus au service de la santé humaine</a:t>
            </a:r>
            <a:br>
              <a:rPr lang="fr-FR" dirty="0"/>
            </a:br>
            <a:br>
              <a:rPr lang="fr-FR" dirty="0"/>
            </a:br>
            <a:br>
              <a:rPr lang="fr-FR" dirty="0"/>
            </a:br>
            <a:br>
              <a:rPr lang="fr-FR" dirty="0"/>
            </a:br>
            <a:br>
              <a:rPr lang="fr-FR" dirty="0"/>
            </a:br>
            <a:br>
              <a:rPr lang="fr-FR" dirty="0"/>
            </a:br>
            <a:br>
              <a:rPr lang="fr-FR" dirty="0"/>
            </a:br>
            <a:endParaRPr lang="fr-FR" dirty="0"/>
          </a:p>
        </p:txBody>
      </p:sp>
      <p:pic>
        <p:nvPicPr>
          <p:cNvPr id="4" name="Image 3">
            <a:extLst>
              <a:ext uri="{FF2B5EF4-FFF2-40B4-BE49-F238E27FC236}">
                <a16:creationId xmlns:a16="http://schemas.microsoft.com/office/drawing/2014/main" id="{BBFAD0A3-28F9-1579-2224-E7BE08080285}"/>
              </a:ext>
            </a:extLst>
          </p:cNvPr>
          <p:cNvPicPr>
            <a:picLocks noChangeAspect="1"/>
          </p:cNvPicPr>
          <p:nvPr/>
        </p:nvPicPr>
        <p:blipFill>
          <a:blip r:embed="rId3"/>
          <a:stretch>
            <a:fillRect/>
          </a:stretch>
        </p:blipFill>
        <p:spPr>
          <a:xfrm>
            <a:off x="2512688" y="1842930"/>
            <a:ext cx="4282191" cy="2385734"/>
          </a:xfrm>
          <a:prstGeom prst="rect">
            <a:avLst/>
          </a:prstGeom>
        </p:spPr>
      </p:pic>
      <p:sp>
        <p:nvSpPr>
          <p:cNvPr id="6" name="ZoneTexte 5">
            <a:extLst>
              <a:ext uri="{FF2B5EF4-FFF2-40B4-BE49-F238E27FC236}">
                <a16:creationId xmlns:a16="http://schemas.microsoft.com/office/drawing/2014/main" id="{95C0E35F-46C1-9CC9-5F14-2FAEFB263089}"/>
              </a:ext>
            </a:extLst>
          </p:cNvPr>
          <p:cNvSpPr txBox="1"/>
          <p:nvPr/>
        </p:nvSpPr>
        <p:spPr>
          <a:xfrm>
            <a:off x="6794879" y="2712632"/>
            <a:ext cx="3966381" cy="646331"/>
          </a:xfrm>
          <a:prstGeom prst="rect">
            <a:avLst/>
          </a:prstGeom>
          <a:noFill/>
        </p:spPr>
        <p:txBody>
          <a:bodyPr wrap="square">
            <a:spAutoFit/>
          </a:bodyPr>
          <a:lstStyle/>
          <a:p>
            <a:r>
              <a:rPr lang="fr-FR" dirty="0">
                <a:hlinkClick r:id="rId4"/>
              </a:rPr>
              <a:t>Les bactériophages, de leur découverte à leurs utilisations | Planet-Vie</a:t>
            </a:r>
            <a:endParaRPr lang="fr-FR" dirty="0"/>
          </a:p>
        </p:txBody>
      </p:sp>
    </p:spTree>
    <p:extLst>
      <p:ext uri="{BB962C8B-B14F-4D97-AF65-F5344CB8AC3E}">
        <p14:creationId xmlns:p14="http://schemas.microsoft.com/office/powerpoint/2010/main" val="4090513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5BF664-983C-BEC8-E986-2937205E2B65}"/>
              </a:ext>
            </a:extLst>
          </p:cNvPr>
          <p:cNvSpPr>
            <a:spLocks noGrp="1"/>
          </p:cNvSpPr>
          <p:nvPr>
            <p:ph type="title"/>
          </p:nvPr>
        </p:nvSpPr>
        <p:spPr/>
        <p:txBody>
          <a:bodyPr>
            <a:normAutofit/>
          </a:bodyPr>
          <a:lstStyle/>
          <a:p>
            <a:r>
              <a:rPr lang="fr-FR" dirty="0"/>
              <a:t>Des étudiants ont ensuite pris en charge les élèves pour la visite de la faculté.</a:t>
            </a:r>
          </a:p>
        </p:txBody>
      </p:sp>
      <p:pic>
        <p:nvPicPr>
          <p:cNvPr id="7" name="Image 6">
            <a:extLst>
              <a:ext uri="{FF2B5EF4-FFF2-40B4-BE49-F238E27FC236}">
                <a16:creationId xmlns:a16="http://schemas.microsoft.com/office/drawing/2014/main" id="{C3496041-9164-7F97-4C3B-729100864E2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rot="5400000">
            <a:off x="1059770" y="1428617"/>
            <a:ext cx="3623481" cy="4195390"/>
          </a:xfrm>
          <a:prstGeom prst="rect">
            <a:avLst/>
          </a:prstGeom>
        </p:spPr>
      </p:pic>
      <p:pic>
        <p:nvPicPr>
          <p:cNvPr id="9" name="Image 8">
            <a:extLst>
              <a:ext uri="{FF2B5EF4-FFF2-40B4-BE49-F238E27FC236}">
                <a16:creationId xmlns:a16="http://schemas.microsoft.com/office/drawing/2014/main" id="{61D48489-5F8D-CFD5-DD27-CA02DE57D87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5400000">
            <a:off x="6558624" y="1428616"/>
            <a:ext cx="3907353" cy="4195392"/>
          </a:xfrm>
          <a:prstGeom prst="rect">
            <a:avLst/>
          </a:prstGeom>
        </p:spPr>
      </p:pic>
      <p:sp>
        <p:nvSpPr>
          <p:cNvPr id="10" name="ZoneTexte 9">
            <a:extLst>
              <a:ext uri="{FF2B5EF4-FFF2-40B4-BE49-F238E27FC236}">
                <a16:creationId xmlns:a16="http://schemas.microsoft.com/office/drawing/2014/main" id="{5C6F7C6D-3C2F-C371-5B73-297F3763EEC2}"/>
              </a:ext>
            </a:extLst>
          </p:cNvPr>
          <p:cNvSpPr txBox="1"/>
          <p:nvPr/>
        </p:nvSpPr>
        <p:spPr>
          <a:xfrm>
            <a:off x="4161430" y="5773002"/>
            <a:ext cx="3841116" cy="461665"/>
          </a:xfrm>
          <a:prstGeom prst="rect">
            <a:avLst/>
          </a:prstGeom>
          <a:noFill/>
        </p:spPr>
        <p:txBody>
          <a:bodyPr wrap="none" rtlCol="0">
            <a:spAutoFit/>
          </a:bodyPr>
          <a:lstStyle/>
          <a:p>
            <a:r>
              <a:rPr lang="fr-FR" sz="2400" dirty="0"/>
              <a:t>Une magnifique bibliothèque</a:t>
            </a:r>
          </a:p>
        </p:txBody>
      </p:sp>
    </p:spTree>
    <p:extLst>
      <p:ext uri="{BB962C8B-B14F-4D97-AF65-F5344CB8AC3E}">
        <p14:creationId xmlns:p14="http://schemas.microsoft.com/office/powerpoint/2010/main" val="673180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8BAA38B9-9AD2-DD8C-4F81-07BE77BDFE9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rot="5400000">
            <a:off x="744545" y="439112"/>
            <a:ext cx="5813946" cy="5672702"/>
          </a:xfrm>
        </p:spPr>
      </p:pic>
      <p:sp>
        <p:nvSpPr>
          <p:cNvPr id="8" name="ZoneTexte 7">
            <a:extLst>
              <a:ext uri="{FF2B5EF4-FFF2-40B4-BE49-F238E27FC236}">
                <a16:creationId xmlns:a16="http://schemas.microsoft.com/office/drawing/2014/main" id="{DCFE9197-4ACF-611E-1A9E-7E1AD07C9A16}"/>
              </a:ext>
            </a:extLst>
          </p:cNvPr>
          <p:cNvSpPr txBox="1"/>
          <p:nvPr/>
        </p:nvSpPr>
        <p:spPr>
          <a:xfrm>
            <a:off x="6953534" y="1733603"/>
            <a:ext cx="5143501" cy="1384995"/>
          </a:xfrm>
          <a:prstGeom prst="rect">
            <a:avLst/>
          </a:prstGeom>
          <a:noFill/>
        </p:spPr>
        <p:txBody>
          <a:bodyPr wrap="square" rtlCol="0">
            <a:spAutoFit/>
          </a:bodyPr>
          <a:lstStyle/>
          <a:p>
            <a:pPr algn="ctr"/>
            <a:r>
              <a:rPr lang="fr-FR" sz="2800" dirty="0"/>
              <a:t>Une pharmacie, pour la formation des étudiants se destinant au métier de pharmacien en officine.</a:t>
            </a:r>
          </a:p>
        </p:txBody>
      </p:sp>
    </p:spTree>
    <p:extLst>
      <p:ext uri="{BB962C8B-B14F-4D97-AF65-F5344CB8AC3E}">
        <p14:creationId xmlns:p14="http://schemas.microsoft.com/office/powerpoint/2010/main" val="1741537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261B46F9-BD99-466E-17A8-AF4741567E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970896" y="252662"/>
            <a:ext cx="5280546" cy="5280546"/>
          </a:xfrm>
          <a:prstGeom prst="rect">
            <a:avLst/>
          </a:prstGeom>
        </p:spPr>
      </p:pic>
      <p:pic>
        <p:nvPicPr>
          <p:cNvPr id="20" name="Image 19">
            <a:extLst>
              <a:ext uri="{FF2B5EF4-FFF2-40B4-BE49-F238E27FC236}">
                <a16:creationId xmlns:a16="http://schemas.microsoft.com/office/drawing/2014/main" id="{C8022CA0-3BC6-42D1-2D3F-53174E140589}"/>
              </a:ext>
            </a:extLst>
          </p:cNvPr>
          <p:cNvPicPr>
            <a:picLocks noChangeAspect="1"/>
          </p:cNvPicPr>
          <p:nvPr/>
        </p:nvPicPr>
        <p:blipFill>
          <a:blip r:embed="rId3"/>
          <a:stretch>
            <a:fillRect/>
          </a:stretch>
        </p:blipFill>
        <p:spPr>
          <a:xfrm>
            <a:off x="565245" y="185203"/>
            <a:ext cx="3871296" cy="5163760"/>
          </a:xfrm>
          <a:prstGeom prst="rect">
            <a:avLst/>
          </a:prstGeom>
        </p:spPr>
      </p:pic>
      <p:sp>
        <p:nvSpPr>
          <p:cNvPr id="21" name="ZoneTexte 20">
            <a:extLst>
              <a:ext uri="{FF2B5EF4-FFF2-40B4-BE49-F238E27FC236}">
                <a16:creationId xmlns:a16="http://schemas.microsoft.com/office/drawing/2014/main" id="{EA000AB0-A8AD-2D24-0F32-BC5CCB806766}"/>
              </a:ext>
            </a:extLst>
          </p:cNvPr>
          <p:cNvSpPr txBox="1"/>
          <p:nvPr/>
        </p:nvSpPr>
        <p:spPr>
          <a:xfrm>
            <a:off x="399707" y="5710628"/>
            <a:ext cx="9413034" cy="830997"/>
          </a:xfrm>
          <a:prstGeom prst="rect">
            <a:avLst/>
          </a:prstGeom>
          <a:noFill/>
        </p:spPr>
        <p:txBody>
          <a:bodyPr wrap="square" rtlCol="0">
            <a:spAutoFit/>
          </a:bodyPr>
          <a:lstStyle/>
          <a:p>
            <a:pPr algn="ctr"/>
            <a:r>
              <a:rPr lang="fr-FR" sz="2400" dirty="0"/>
              <a:t>L’amphithéâtre de dissection, très impressionnant par sa hauteur, mais peu utilisé maintenant.</a:t>
            </a:r>
          </a:p>
        </p:txBody>
      </p:sp>
    </p:spTree>
    <p:extLst>
      <p:ext uri="{BB962C8B-B14F-4D97-AF65-F5344CB8AC3E}">
        <p14:creationId xmlns:p14="http://schemas.microsoft.com/office/powerpoint/2010/main" val="459451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5CE5C35E-EDB7-AF05-B3CF-BEAE77502B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630427" y="813896"/>
            <a:ext cx="4352925" cy="3264693"/>
          </a:xfrm>
        </p:spPr>
      </p:pic>
      <p:pic>
        <p:nvPicPr>
          <p:cNvPr id="7" name="Image 6">
            <a:extLst>
              <a:ext uri="{FF2B5EF4-FFF2-40B4-BE49-F238E27FC236}">
                <a16:creationId xmlns:a16="http://schemas.microsoft.com/office/drawing/2014/main" id="{EF9755F2-2641-1F52-FB64-58DDCECE614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5400000">
            <a:off x="6454437" y="1041500"/>
            <a:ext cx="4947313" cy="3369753"/>
          </a:xfrm>
          <a:prstGeom prst="rect">
            <a:avLst/>
          </a:prstGeom>
        </p:spPr>
      </p:pic>
      <p:sp>
        <p:nvSpPr>
          <p:cNvPr id="10" name="ZoneTexte 9">
            <a:extLst>
              <a:ext uri="{FF2B5EF4-FFF2-40B4-BE49-F238E27FC236}">
                <a16:creationId xmlns:a16="http://schemas.microsoft.com/office/drawing/2014/main" id="{1FF40E35-B2CE-8CC1-F3C9-F294926DE578}"/>
              </a:ext>
            </a:extLst>
          </p:cNvPr>
          <p:cNvSpPr txBox="1"/>
          <p:nvPr/>
        </p:nvSpPr>
        <p:spPr>
          <a:xfrm>
            <a:off x="-265490" y="4827142"/>
            <a:ext cx="6198839" cy="461665"/>
          </a:xfrm>
          <a:prstGeom prst="rect">
            <a:avLst/>
          </a:prstGeom>
          <a:noFill/>
        </p:spPr>
        <p:txBody>
          <a:bodyPr wrap="square" rtlCol="0">
            <a:spAutoFit/>
          </a:bodyPr>
          <a:lstStyle/>
          <a:p>
            <a:pPr algn="ctr"/>
            <a:r>
              <a:rPr lang="fr-FR" sz="2400" dirty="0"/>
              <a:t>Sans oublier, la cafétéria,… </a:t>
            </a:r>
          </a:p>
        </p:txBody>
      </p:sp>
      <p:sp>
        <p:nvSpPr>
          <p:cNvPr id="12" name="ZoneTexte 11">
            <a:extLst>
              <a:ext uri="{FF2B5EF4-FFF2-40B4-BE49-F238E27FC236}">
                <a16:creationId xmlns:a16="http://schemas.microsoft.com/office/drawing/2014/main" id="{CB46CFC8-0E55-6F0E-30B5-81079616F500}"/>
              </a:ext>
            </a:extLst>
          </p:cNvPr>
          <p:cNvSpPr txBox="1"/>
          <p:nvPr/>
        </p:nvSpPr>
        <p:spPr>
          <a:xfrm>
            <a:off x="5743049" y="5404470"/>
            <a:ext cx="6097136" cy="830997"/>
          </a:xfrm>
          <a:prstGeom prst="rect">
            <a:avLst/>
          </a:prstGeom>
          <a:noFill/>
        </p:spPr>
        <p:txBody>
          <a:bodyPr wrap="square">
            <a:spAutoFit/>
          </a:bodyPr>
          <a:lstStyle/>
          <a:p>
            <a:pPr algn="ctr"/>
            <a:r>
              <a:rPr lang="fr-FR" sz="2400" dirty="0"/>
              <a:t>et le bureau des étudiants qui organise des évènements conviviaux. </a:t>
            </a:r>
          </a:p>
        </p:txBody>
      </p:sp>
    </p:spTree>
    <p:extLst>
      <p:ext uri="{BB962C8B-B14F-4D97-AF65-F5344CB8AC3E}">
        <p14:creationId xmlns:p14="http://schemas.microsoft.com/office/powerpoint/2010/main" val="175329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AA30D0-1BD5-1B7F-87B3-4A57B85F483E}"/>
              </a:ext>
            </a:extLst>
          </p:cNvPr>
          <p:cNvSpPr>
            <a:spLocks noGrp="1"/>
          </p:cNvSpPr>
          <p:nvPr>
            <p:ph type="title"/>
          </p:nvPr>
        </p:nvSpPr>
        <p:spPr/>
        <p:txBody>
          <a:bodyPr>
            <a:normAutofit fontScale="90000"/>
          </a:bodyPr>
          <a:lstStyle/>
          <a:p>
            <a:r>
              <a:rPr lang="fr-FR" dirty="0"/>
              <a:t>L’après-midi s’est terminé par une présentation de la diversité du métier de pharmacien. </a:t>
            </a:r>
          </a:p>
        </p:txBody>
      </p:sp>
      <p:sp>
        <p:nvSpPr>
          <p:cNvPr id="5" name="ZoneTexte 4">
            <a:extLst>
              <a:ext uri="{FF2B5EF4-FFF2-40B4-BE49-F238E27FC236}">
                <a16:creationId xmlns:a16="http://schemas.microsoft.com/office/drawing/2014/main" id="{982A68FB-9386-E289-6C3B-FBB718C5FCA5}"/>
              </a:ext>
            </a:extLst>
          </p:cNvPr>
          <p:cNvSpPr txBox="1"/>
          <p:nvPr/>
        </p:nvSpPr>
        <p:spPr>
          <a:xfrm>
            <a:off x="572069" y="2151727"/>
            <a:ext cx="10781731" cy="3785652"/>
          </a:xfrm>
          <a:prstGeom prst="rect">
            <a:avLst/>
          </a:prstGeom>
          <a:noFill/>
        </p:spPr>
        <p:txBody>
          <a:bodyPr wrap="square">
            <a:spAutoFit/>
          </a:bodyPr>
          <a:lstStyle/>
          <a:p>
            <a:pPr algn="just"/>
            <a:r>
              <a:rPr lang="fr-FR" sz="4000" b="1" dirty="0">
                <a:latin typeface="+mn-lt"/>
              </a:rPr>
              <a:t>Un grand merci à </a:t>
            </a:r>
            <a:r>
              <a:rPr lang="fr-FR" sz="4000" b="1" i="0" dirty="0">
                <a:solidFill>
                  <a:srgbClr val="000000"/>
                </a:solidFill>
                <a:effectLst/>
                <a:latin typeface="+mn-lt"/>
              </a:rPr>
              <a:t>Anne et Lars </a:t>
            </a:r>
            <a:r>
              <a:rPr lang="fr-FR" sz="4000" b="1" i="0" dirty="0" err="1">
                <a:solidFill>
                  <a:srgbClr val="000000"/>
                </a:solidFill>
                <a:effectLst/>
                <a:latin typeface="+mn-lt"/>
              </a:rPr>
              <a:t>Petter</a:t>
            </a:r>
            <a:r>
              <a:rPr lang="fr-FR" sz="4000" b="1" i="0" dirty="0">
                <a:solidFill>
                  <a:srgbClr val="000000"/>
                </a:solidFill>
                <a:effectLst/>
                <a:latin typeface="+mn-lt"/>
              </a:rPr>
              <a:t> </a:t>
            </a:r>
            <a:r>
              <a:rPr lang="fr-FR" sz="4000" b="1" i="0" dirty="0" err="1">
                <a:solidFill>
                  <a:srgbClr val="000000"/>
                </a:solidFill>
                <a:effectLst/>
                <a:latin typeface="+mn-lt"/>
              </a:rPr>
              <a:t>Jordheim</a:t>
            </a:r>
            <a:r>
              <a:rPr lang="fr-FR" sz="4000" b="1" i="0" dirty="0">
                <a:solidFill>
                  <a:srgbClr val="000000"/>
                </a:solidFill>
                <a:effectLst/>
                <a:latin typeface="+mn-lt"/>
              </a:rPr>
              <a:t>, </a:t>
            </a:r>
            <a:r>
              <a:rPr lang="fr-FR" sz="4000" b="1" dirty="0">
                <a:solidFill>
                  <a:srgbClr val="000000"/>
                </a:solidFill>
              </a:rPr>
              <a:t>au</a:t>
            </a:r>
            <a:r>
              <a:rPr lang="fr-FR" sz="4000" b="1" i="0" dirty="0">
                <a:solidFill>
                  <a:srgbClr val="000000"/>
                </a:solidFill>
                <a:effectLst/>
                <a:latin typeface="+mn-lt"/>
              </a:rPr>
              <a:t> doyen de la faculté, le professeur Claude </a:t>
            </a:r>
            <a:r>
              <a:rPr lang="fr-FR" sz="4000" b="1" i="0" dirty="0" err="1">
                <a:solidFill>
                  <a:srgbClr val="000000"/>
                </a:solidFill>
                <a:effectLst/>
                <a:latin typeface="+mn-lt"/>
              </a:rPr>
              <a:t>Dussard</a:t>
            </a:r>
            <a:r>
              <a:rPr lang="fr-FR" sz="4000" b="1" i="0" dirty="0">
                <a:solidFill>
                  <a:srgbClr val="000000"/>
                </a:solidFill>
                <a:effectLst/>
                <a:latin typeface="+mn-lt"/>
              </a:rPr>
              <a:t>, au professeur Frédéric Laurent et aux étudiants.</a:t>
            </a:r>
            <a:br>
              <a:rPr lang="fr-FR" sz="4000" b="1" i="0" dirty="0">
                <a:solidFill>
                  <a:srgbClr val="000000"/>
                </a:solidFill>
                <a:effectLst/>
                <a:latin typeface="+mn-lt"/>
              </a:rPr>
            </a:br>
            <a:br>
              <a:rPr lang="fr-FR" sz="4000" b="1" i="0" dirty="0">
                <a:solidFill>
                  <a:srgbClr val="000000"/>
                </a:solidFill>
                <a:effectLst/>
                <a:latin typeface="+mn-lt"/>
              </a:rPr>
            </a:br>
            <a:r>
              <a:rPr lang="fr-FR" sz="4000" b="1" i="0" dirty="0">
                <a:solidFill>
                  <a:srgbClr val="000000"/>
                </a:solidFill>
                <a:effectLst/>
                <a:latin typeface="+mn-lt"/>
              </a:rPr>
              <a:t>Les élèves sont impatients de revenir le mercredi </a:t>
            </a:r>
            <a:r>
              <a:rPr lang="fr-FR" sz="4000" b="1" dirty="0">
                <a:solidFill>
                  <a:srgbClr val="000000"/>
                </a:solidFill>
              </a:rPr>
              <a:t>29 avril</a:t>
            </a:r>
            <a:r>
              <a:rPr lang="fr-FR" sz="4000" b="1" i="0" dirty="0">
                <a:solidFill>
                  <a:srgbClr val="000000"/>
                </a:solidFill>
                <a:effectLst/>
                <a:latin typeface="+mn-lt"/>
              </a:rPr>
              <a:t>.</a:t>
            </a:r>
            <a:endParaRPr lang="fr-FR" sz="4000" dirty="0"/>
          </a:p>
        </p:txBody>
      </p:sp>
    </p:spTree>
    <p:extLst>
      <p:ext uri="{BB962C8B-B14F-4D97-AF65-F5344CB8AC3E}">
        <p14:creationId xmlns:p14="http://schemas.microsoft.com/office/powerpoint/2010/main" val="167044051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302</Words>
  <Application>Microsoft Office PowerPoint</Application>
  <PresentationFormat>Grand écran</PresentationFormat>
  <Paragraphs>17</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Calibri Light</vt:lpstr>
      <vt:lpstr>Thème Office</vt:lpstr>
      <vt:lpstr>Mercredi 25 février 2026</vt:lpstr>
      <vt:lpstr>    Pour cette 2nd visite, les élèves sont accueillis par le doyen de la faculté, le professeur Claude Dussart.     </vt:lpstr>
      <vt:lpstr>    Ils ont ensuite assisté à un cours en amphi, dispensé par le professeur Frédéric Laurent. Le thème: la phagothérapie, des virus au service de la santé humaine.      Ce sujet était passionnant et les élèves très curieux ont posé de nombreuses questions. Alors si le sujet vous intéresse, une vidéo est disponible par le lien suivant: Phagothérapie : des virus au service de la santé humaine       </vt:lpstr>
      <vt:lpstr>Des étudiants ont ensuite pris en charge les élèves pour la visite de la faculté.</vt:lpstr>
      <vt:lpstr>Présentation PowerPoint</vt:lpstr>
      <vt:lpstr>Présentation PowerPoint</vt:lpstr>
      <vt:lpstr>Présentation PowerPoint</vt:lpstr>
      <vt:lpstr>L’après-midi s’est terminé par une présentation de la diversité du métier de pharmacien.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Olivier PAGES</dc:creator>
  <cp:lastModifiedBy>Olivier PAGES</cp:lastModifiedBy>
  <cp:revision>17</cp:revision>
  <dcterms:created xsi:type="dcterms:W3CDTF">2024-12-15T13:47:33Z</dcterms:created>
  <dcterms:modified xsi:type="dcterms:W3CDTF">2026-03-14T16:00:52Z</dcterms:modified>
</cp:coreProperties>
</file>