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0" r:id="rId8"/>
    <p:sldId id="264" r:id="rId9"/>
    <p:sldId id="263" r:id="rId10"/>
    <p:sldId id="265" r:id="rId11"/>
    <p:sldId id="26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70" d="100"/>
          <a:sy n="70" d="100"/>
        </p:scale>
        <p:origin x="423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D2EDC-F6D2-3E2D-9CE4-CCA5C1EA3F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F5596FA-7992-58EC-C615-5463D3A750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2EF58C-BFDC-1C39-ED3A-99CC5BC02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5DEFAA-3ACA-89B5-B3B3-991DE3EED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54A235-5301-9B2E-24E9-365B3DE60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354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5CA097-843B-C41E-CF73-94D637509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85240A5-0A34-91CA-8C60-5936B339C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550524-772D-7D1E-ED87-5DFD0EF5E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B8E01F-4D2E-9C8A-A6D9-A91541E78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B9043B-C532-8D20-1030-4C131494A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243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E7A29FF-FF3C-B469-AEF9-9D1192EF29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1202512-BDF9-BA2D-7C60-7942DA6C15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6E1CE5-F670-A7AA-FB83-9F6D35BB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B7AE89-7389-1480-82D8-BA6A34DE3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C8D68E-22AE-919D-193D-A2FC34833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4375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094C7A-43DE-A141-BAE3-9B594B6B5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B0B43B-34ED-9C28-281F-28E11CCAD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240869-F74F-C89B-8560-EB86DAF77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B93E20-CA25-76AA-5285-99D664DD7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4D3BD1-2094-A331-C1F7-6EAC47E46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741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4C55B-4863-5AAC-0D98-C56C0BF9E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D85485-EFDB-919E-9D8A-5FA5CA799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2F8443-5DD0-225C-ED57-86246674B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C441F3-0498-35FC-9B00-8EB29DEFA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B3B6C4-986B-7AFD-0F71-E55AEF7B0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301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CA1A3F-AC11-8B7C-5419-091707C48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C2A46B-3BBA-3A5A-331B-652E4649B7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140C2E9-4540-E8A7-FCE9-8090F158C5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435F3FA-6C6B-33DC-BA9E-AC3D3BC7A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05DA416-1044-446E-C602-FB109A71B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166130-ED50-A2C9-295D-045AFF847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35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F3EF5A-083F-F81E-C6E1-37623F74B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8321B4-7B55-0B79-7190-40E5924DF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13A390-BA89-7929-2DB6-992C98E2F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693C8D-F596-661C-A5ED-3C06F5AB7A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155A2CC-1401-B10D-34A5-D353549874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A5BD4BB-5ECE-3EC9-292C-D68AA7F7D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EF784D7-B52D-8A90-6C50-E26CB8AA7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7D3D96C-835D-208D-54ED-F38350EED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4896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B86F52-F3B1-BADB-C5E0-AC1B8ED85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CB12856-F50C-3DE7-558E-0BC8C384B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B5EF172-537E-C063-712A-9CCF4CF81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63810D-806B-5D3B-5585-EA87691B9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028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C176CD5-65AE-39F8-85A3-72B750627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8E181E-CB49-E173-46B7-4A0352DD6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8B9670F-7CAF-4B56-5365-F0701BBB0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5771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AB7304-B5A0-22BE-0A53-ADC64DCE8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18951C7-DF11-2674-D46B-3E6EF668C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46519C2-DF18-62E2-F3D2-FCE4C747CB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196BE29-9713-3ED3-16F8-229CA961B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096F00C-FC5A-1459-18D0-E62F26B0C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931CD9-CB0F-EC7F-2B27-F402F9FCD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5352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6975A-CA02-46D4-03F8-20262CA47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FAB5FB2-2783-BEB7-140A-A62FB5AF33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CE0A2B-5B89-90D5-4A63-8EC6592A0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69D92E6-E965-4FFA-B23B-7561AEFD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68A1F9-4CB1-FA97-DC98-D8BDC4AB1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EE4DF53-5ED4-D569-5A31-499834740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981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D235DBB-87F0-A80A-C2CA-F0B287D1B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5F19A6-AEF5-4E5C-8BB1-B78EDC9A0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D2D4C6-FCA1-484F-8D2F-74580A087B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E94F6-540B-409C-99D0-43E3DDDCF6E9}" type="datetimeFigureOut">
              <a:rPr lang="fr-FR" smtClean="0"/>
              <a:t>07/01/2026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23AAEB-5833-5E53-FFA2-89E289213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3DBCD51-0DA2-783D-C497-B37C79AF91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838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C81060-2171-4C43-842A-7BD61C2A7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9755" y="771097"/>
            <a:ext cx="9144000" cy="985127"/>
          </a:xfrm>
        </p:spPr>
        <p:txBody>
          <a:bodyPr/>
          <a:lstStyle/>
          <a:p>
            <a:r>
              <a:rPr lang="fr-FR" dirty="0"/>
              <a:t>Mercredi 17 décembre 2025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04C06D2-392E-67BB-CDD9-38C2761FE4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158" y="2012074"/>
            <a:ext cx="9144000" cy="1655762"/>
          </a:xfrm>
        </p:spPr>
        <p:txBody>
          <a:bodyPr>
            <a:normAutofit lnSpcReduction="10000"/>
          </a:bodyPr>
          <a:lstStyle/>
          <a:p>
            <a:pPr algn="l"/>
            <a:endParaRPr lang="fr-FR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CORDEE @PHARMA </a:t>
            </a:r>
            <a:endParaRPr lang="fr-FR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LYCEE CONDORCET – Saint Priest </a:t>
            </a:r>
            <a:endParaRPr lang="fr-FR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FACULTE DE PHARMACIE – ISPB – Lyon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8296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DCAA8AB-131A-18C8-424D-3FD61304AE80}"/>
              </a:ext>
            </a:extLst>
          </p:cNvPr>
          <p:cNvSpPr txBox="1"/>
          <p:nvPr/>
        </p:nvSpPr>
        <p:spPr>
          <a:xfrm>
            <a:off x="238836" y="163773"/>
            <a:ext cx="2390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Et voici le résultat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FADA3BE-C2ED-EA11-32EB-514AE60981C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9802" y="394605"/>
            <a:ext cx="7983942" cy="598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49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CC0698-2DFE-14BA-3D50-5A50D37C9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660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latin typeface="+mn-lt"/>
              </a:rPr>
              <a:t>Un grand merci à </a:t>
            </a:r>
            <a:r>
              <a:rPr lang="fr-FR" b="1" i="0" dirty="0">
                <a:solidFill>
                  <a:srgbClr val="000000"/>
                </a:solidFill>
                <a:effectLst/>
                <a:latin typeface="+mn-lt"/>
              </a:rPr>
              <a:t>Anne et Lars Petter Jordheim ainsi qu’aux personnes qui ont encadré les élèves pendant les TP.</a:t>
            </a:r>
            <a:br>
              <a:rPr lang="fr-FR" b="1" i="0" dirty="0">
                <a:solidFill>
                  <a:srgbClr val="000000"/>
                </a:solidFill>
                <a:effectLst/>
                <a:latin typeface="+mn-lt"/>
              </a:rPr>
            </a:br>
            <a:br>
              <a:rPr lang="fr-FR" b="1" i="0" dirty="0">
                <a:solidFill>
                  <a:srgbClr val="000000"/>
                </a:solidFill>
                <a:effectLst/>
                <a:latin typeface="+mn-lt"/>
              </a:rPr>
            </a:br>
            <a:r>
              <a:rPr lang="fr-FR" b="1" i="0" dirty="0">
                <a:solidFill>
                  <a:srgbClr val="000000"/>
                </a:solidFill>
                <a:effectLst/>
                <a:latin typeface="+mn-lt"/>
              </a:rPr>
              <a:t>Les élèves sont impatients de revenir.</a:t>
            </a:r>
            <a:endParaRPr lang="fr-FR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3848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4654C4-F172-02FD-977A-F39ECC522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Les élèves de 1ere inscrits </a:t>
            </a:r>
            <a:br>
              <a:rPr lang="fr-FR" dirty="0"/>
            </a:br>
            <a:r>
              <a:rPr lang="fr-FR" dirty="0"/>
              <a:t>à la cordée @ pharma découvrent la faculté de pharmacie.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26F9B02-6C09-A810-5478-FBBE13D507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748" y="1842556"/>
            <a:ext cx="8027047" cy="427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704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F2895-B9A3-A2F2-AA30-4FD472430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503A4D-AF69-D98F-44C9-5725FD05A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433" y="261522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dirty="0"/>
              <a:t>Ils ont pu effectuer 2 TP en se mettant dans la peau:</a:t>
            </a:r>
            <a:br>
              <a:rPr lang="fr-FR" dirty="0"/>
            </a:br>
            <a:br>
              <a:rPr lang="fr-FR" dirty="0"/>
            </a:br>
            <a:r>
              <a:rPr lang="fr-FR" dirty="0"/>
              <a:t>-  d’un pharmacien biologiste, en réalisant une analyse bactériologique;</a:t>
            </a:r>
            <a:br>
              <a:rPr lang="fr-FR" dirty="0"/>
            </a:br>
            <a:br>
              <a:rPr lang="fr-FR" dirty="0"/>
            </a:br>
            <a:r>
              <a:rPr lang="fr-FR" dirty="0"/>
              <a:t>- d’un pharmacien industriel, en réalisant des contrôles analytiques d’un échantillon.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4144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3FA446FB-CC0C-0E25-6969-7FA43CEA8E12}"/>
              </a:ext>
            </a:extLst>
          </p:cNvPr>
          <p:cNvSpPr txBox="1"/>
          <p:nvPr/>
        </p:nvSpPr>
        <p:spPr>
          <a:xfrm>
            <a:off x="245660" y="220850"/>
            <a:ext cx="1149823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ANALYSE BACTERIOLOGIQUE : </a:t>
            </a:r>
            <a:endParaRPr lang="fr-FR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fr-FR" sz="2000" dirty="0">
                <a:solidFill>
                  <a:srgbClr val="000000"/>
                </a:solidFill>
                <a:latin typeface="Calibri" panose="020F0502020204030204" pitchFamily="34" charset="0"/>
              </a:rPr>
              <a:t>Les élèves ont </a:t>
            </a:r>
            <a:r>
              <a:rPr lang="fr-FR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déterminé quelle bactérie </a:t>
            </a:r>
            <a:r>
              <a:rPr lang="fr-FR" sz="2000" dirty="0">
                <a:solidFill>
                  <a:srgbClr val="000000"/>
                </a:solidFill>
                <a:latin typeface="Calibri" panose="020F0502020204030204" pitchFamily="34" charset="0"/>
              </a:rPr>
              <a:t>était</a:t>
            </a:r>
            <a:r>
              <a:rPr lang="fr-FR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impliquée dans </a:t>
            </a:r>
            <a:r>
              <a:rPr lang="fr-FR" sz="2000" dirty="0">
                <a:solidFill>
                  <a:srgbClr val="000000"/>
                </a:solidFill>
                <a:latin typeface="Calibri" panose="020F0502020204030204" pitchFamily="34" charset="0"/>
              </a:rPr>
              <a:t>une</a:t>
            </a:r>
            <a:r>
              <a:rPr lang="fr-FR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infection urinaire</a:t>
            </a:r>
            <a:r>
              <a:rPr lang="fr-FR" sz="20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fr-FR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en réalisant un </a:t>
            </a:r>
            <a:r>
              <a:rPr lang="fr-FR" sz="20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Examen Cyto Bactériologique des Urines </a:t>
            </a:r>
            <a:r>
              <a:rPr lang="fr-FR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(ECBU). A chaque étape de cette analyse, </a:t>
            </a:r>
            <a:r>
              <a:rPr lang="fr-FR" sz="2000" dirty="0">
                <a:solidFill>
                  <a:srgbClr val="000000"/>
                </a:solidFill>
                <a:latin typeface="Calibri" panose="020F0502020204030204" pitchFamily="34" charset="0"/>
              </a:rPr>
              <a:t>ils ont </a:t>
            </a:r>
            <a:r>
              <a:rPr lang="fr-FR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recherché les « indices »  permettant premièrement de confirmer qu’il y a infection et deuxièmement d’identifier la bactérie en cause. </a:t>
            </a:r>
            <a:endParaRPr lang="fr-FR" sz="20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C1DCBC0-EAE8-EC58-2629-6BD112701F67}"/>
              </a:ext>
            </a:extLst>
          </p:cNvPr>
          <p:cNvSpPr txBox="1"/>
          <p:nvPr/>
        </p:nvSpPr>
        <p:spPr>
          <a:xfrm>
            <a:off x="3436961" y="1544289"/>
            <a:ext cx="850937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Les élèves ensemencent  l’urine sur une gélose « chromogène » qui est mise à incuber dans une étuve (37 °C, pendant 18 à 24 h).</a:t>
            </a:r>
            <a:endParaRPr lang="fr-FR" sz="24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94FF0AC-4957-9E54-F29C-6CB5B6B4AB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1917" y="2448425"/>
            <a:ext cx="4188725" cy="418872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6F2313E-3D02-3362-2537-630EFC7E2BC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11983" y="1473952"/>
            <a:ext cx="3520700" cy="601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789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326E4ED-30C4-59EE-4606-7C375D5F20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97910" y="2258064"/>
            <a:ext cx="2944148" cy="254964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1325F07-EDBC-F09D-6213-BABB5A8497E4}"/>
              </a:ext>
            </a:extLst>
          </p:cNvPr>
          <p:cNvSpPr txBox="1"/>
          <p:nvPr/>
        </p:nvSpPr>
        <p:spPr>
          <a:xfrm>
            <a:off x="3006480" y="209495"/>
            <a:ext cx="60971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L</a:t>
            </a:r>
            <a:r>
              <a:rPr lang="fr-FR" sz="240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ecture des géloses ensemencées il y a 24h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923C390-DFBC-8AB2-EEF7-3250ADAEC3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021476" y="2331053"/>
            <a:ext cx="3891324" cy="382025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4242FB7-AD18-A019-76EC-4EE28E28A38D}"/>
              </a:ext>
            </a:extLst>
          </p:cNvPr>
          <p:cNvSpPr txBox="1"/>
          <p:nvPr/>
        </p:nvSpPr>
        <p:spPr>
          <a:xfrm>
            <a:off x="3727317" y="671160"/>
            <a:ext cx="60971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Identification des bactéries </a:t>
            </a:r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grâce:</a:t>
            </a:r>
            <a:endParaRPr lang="fr-FR" sz="2400" b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E70AEA6-ECE9-2B4C-F4E2-BA328A567CFC}"/>
              </a:ext>
            </a:extLst>
          </p:cNvPr>
          <p:cNvSpPr txBox="1"/>
          <p:nvPr/>
        </p:nvSpPr>
        <p:spPr>
          <a:xfrm>
            <a:off x="196187" y="1135183"/>
            <a:ext cx="60971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b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à la couleur des bactéries </a:t>
            </a:r>
          </a:p>
          <a:p>
            <a:r>
              <a:rPr lang="fr-FR" sz="2400" b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     sur le milieu chromogène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C4C4487-DEB1-E5C3-1651-68E678EE06B9}"/>
              </a:ext>
            </a:extLst>
          </p:cNvPr>
          <p:cNvSpPr txBox="1"/>
          <p:nvPr/>
        </p:nvSpPr>
        <p:spPr>
          <a:xfrm>
            <a:off x="6657529" y="1278148"/>
            <a:ext cx="609713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400" b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à un examen microscopique appelé </a:t>
            </a:r>
          </a:p>
          <a:p>
            <a:r>
              <a:rPr lang="fr-FR" sz="2400" b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    coloration </a:t>
            </a:r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de Gram </a:t>
            </a:r>
          </a:p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4F5EC52-D6B9-A080-BE07-3073B8069A5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92438" y="2430203"/>
            <a:ext cx="3009331" cy="300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70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7D4E1996-6210-2375-8E7E-F8746D3779D6}"/>
              </a:ext>
            </a:extLst>
          </p:cNvPr>
          <p:cNvSpPr txBox="1"/>
          <p:nvPr/>
        </p:nvSpPr>
        <p:spPr>
          <a:xfrm>
            <a:off x="680681" y="1200990"/>
            <a:ext cx="468971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400" dirty="0">
                <a:latin typeface="Calibri" panose="020F0502020204030204" pitchFamily="34" charset="0"/>
              </a:rPr>
              <a:t>Après avoir identifié la bactérie à l’origine de l’infection, les élèves </a:t>
            </a:r>
            <a:r>
              <a:rPr lang="fr-FR" sz="2400" b="0" u="none" strike="noStrike" baseline="0" dirty="0">
                <a:latin typeface="Calibri" panose="020F0502020204030204" pitchFamily="34" charset="0"/>
              </a:rPr>
              <a:t>déterminent par l’examen du résultat d’un antibiogramme, quels antibiotiques sont actifs sur </a:t>
            </a:r>
            <a:r>
              <a:rPr lang="fr-FR" sz="2400" dirty="0">
                <a:latin typeface="Calibri" panose="020F0502020204030204" pitchFamily="34" charset="0"/>
              </a:rPr>
              <a:t>ces</a:t>
            </a:r>
            <a:r>
              <a:rPr lang="fr-FR" sz="2400" b="0" u="none" strike="noStrike" baseline="0" dirty="0">
                <a:latin typeface="Calibri" panose="020F0502020204030204" pitchFamily="34" charset="0"/>
              </a:rPr>
              <a:t> bactéries et pourront donc permettre de traiter la patiente</a:t>
            </a:r>
            <a:r>
              <a:rPr lang="fr-FR" sz="2400" dirty="0">
                <a:latin typeface="Calibri" panose="020F0502020204030204" pitchFamily="34" charset="0"/>
              </a:rPr>
              <a:t>.</a:t>
            </a:r>
            <a:endParaRPr lang="fr-FR" sz="2400" b="0" u="none" strike="noStrike" baseline="0" dirty="0">
              <a:latin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EB8422-D20A-5EAE-4E71-AA0A85F8BD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394423" y="321172"/>
            <a:ext cx="4530162" cy="492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22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D7D4A-06E6-FA0C-2254-50B55E08E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1273CA03-645F-A43B-A5D9-4C0B6229E2BF}"/>
              </a:ext>
            </a:extLst>
          </p:cNvPr>
          <p:cNvSpPr txBox="1"/>
          <p:nvPr/>
        </p:nvSpPr>
        <p:spPr>
          <a:xfrm>
            <a:off x="768012" y="91723"/>
            <a:ext cx="5876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CONTRÔLE ANALYTIQUE D’UN ECHANTILLON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53EFFF1-3A9F-5DC8-13AC-3908F2F80064}"/>
              </a:ext>
            </a:extLst>
          </p:cNvPr>
          <p:cNvSpPr txBox="1"/>
          <p:nvPr/>
        </p:nvSpPr>
        <p:spPr>
          <a:xfrm>
            <a:off x="6484614" y="2809517"/>
            <a:ext cx="5382113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fr-FR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Les élèves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effectuent une d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ilution précise de la solution échantillon avec une pipette de précision et une fiole jaugée, ce sera la solution à analyser</a:t>
            </a:r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fr-FR" sz="2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fr-FR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FBD7DF9-A5E7-0EAD-4C0D-E06EDEA979AC}"/>
              </a:ext>
            </a:extLst>
          </p:cNvPr>
          <p:cNvSpPr txBox="1"/>
          <p:nvPr/>
        </p:nvSpPr>
        <p:spPr>
          <a:xfrm>
            <a:off x="470849" y="599350"/>
            <a:ext cx="11143396" cy="1065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élèves se placent dans le rôle d’un </a:t>
            </a:r>
            <a:r>
              <a:rPr lang="fr-FR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pharmacien industriel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charge du </a:t>
            </a:r>
            <a:r>
              <a:rPr lang="fr-FR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contrôle qualité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d’une solution de théophylline qui entre dans la composition d’un sirop. Ils utilisent une </a:t>
            </a:r>
            <a:r>
              <a:rPr lang="fr-FR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spectrophotomètre UV-visible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qui permet l’</a:t>
            </a:r>
            <a:r>
              <a:rPr lang="fr-FR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analyse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quantitative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(dosage de la théophylline).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075D69A-572C-0982-A9C2-912E5BBF133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327073" y="1290680"/>
            <a:ext cx="4155741" cy="5382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36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6E44B246-22DE-9ED4-3206-B54680BA03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48613" y="959859"/>
            <a:ext cx="3509634" cy="3509634"/>
          </a:xfr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2E3D4F3-5744-1749-673D-C7CFEC9FEE5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80777" y="959858"/>
            <a:ext cx="3509635" cy="350963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C20F3002-8467-AE71-CE57-837626398283}"/>
              </a:ext>
            </a:extLst>
          </p:cNvPr>
          <p:cNvSpPr txBox="1"/>
          <p:nvPr/>
        </p:nvSpPr>
        <p:spPr>
          <a:xfrm>
            <a:off x="973097" y="223504"/>
            <a:ext cx="10409136" cy="7363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Détermination de l’absorbance des 4 solutions de la gamme étalon et de la solution échantillon en utilisant un </a:t>
            </a:r>
            <a:r>
              <a:rPr lang="fr-FR" dirty="0"/>
              <a:t>spectrophotomètre  UV</a:t>
            </a:r>
            <a:endParaRPr lang="fr-F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EC8273B-FD7F-DBBD-C7C1-13A3A3B52CC2}"/>
              </a:ext>
            </a:extLst>
          </p:cNvPr>
          <p:cNvSpPr txBox="1"/>
          <p:nvPr/>
        </p:nvSpPr>
        <p:spPr>
          <a:xfrm>
            <a:off x="346028" y="4475040"/>
            <a:ext cx="11499944" cy="238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données des solutions échantillons sont utilisées pour déterminer l’équation de la droite de régression entre les absorbances et les vraies concentrations (à calculer) des solutions étalon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élèves calculent ensuite la concentration en théophylline de la solution échantillon à partir de son absorbance et de l’équation de la droite étalon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puis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l’écart entre le résultat obtenu et la concentration théorique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Ils concluent alors sur la conformité de la solution de théophylline en sachant qu’un écart de 10% est accepté</a:t>
            </a:r>
          </a:p>
        </p:txBody>
      </p:sp>
    </p:spTree>
    <p:extLst>
      <p:ext uri="{BB962C8B-B14F-4D97-AF65-F5344CB8AC3E}">
        <p14:creationId xmlns:p14="http://schemas.microsoft.com/office/powerpoint/2010/main" val="2162436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D154342-D964-CF9B-B654-7513D4DFFAA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84133" y="756969"/>
            <a:ext cx="5680881" cy="482203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D8518C0-6EC2-9610-E7C8-E4C5869BF481}"/>
              </a:ext>
            </a:extLst>
          </p:cNvPr>
          <p:cNvSpPr txBox="1"/>
          <p:nvPr/>
        </p:nvSpPr>
        <p:spPr>
          <a:xfrm>
            <a:off x="5895833" y="702860"/>
            <a:ext cx="5337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Les élèves ont pu ensemencer une gélose avec la bactérie de leur choix en inscrivant leur prénom.</a:t>
            </a:r>
          </a:p>
        </p:txBody>
      </p:sp>
    </p:spTree>
    <p:extLst>
      <p:ext uri="{BB962C8B-B14F-4D97-AF65-F5344CB8AC3E}">
        <p14:creationId xmlns:p14="http://schemas.microsoft.com/office/powerpoint/2010/main" val="42357739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466</Words>
  <Application>Microsoft Office PowerPoint</Application>
  <PresentationFormat>Grand écran</PresentationFormat>
  <Paragraphs>28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Mercredi 17 décembre 2025</vt:lpstr>
      <vt:lpstr>Les élèves de 1ere inscrits  à la cordée @ pharma découvrent la faculté de pharmacie.</vt:lpstr>
      <vt:lpstr>Ils ont pu effectuer 2 TP en se mettant dans la peau:  -  d’un pharmacien biologiste, en réalisant une analyse bactériologique;  - d’un pharmacien industriel, en réalisant des contrôles analytiques d’un échantillon.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Un grand merci à Anne et Lars Petter Jordheim ainsi qu’aux personnes qui ont encadré les élèves pendant les TP.  Les élèves sont impatients de revenir.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Olivier PAGES</dc:creator>
  <cp:lastModifiedBy>Olivier PAGES</cp:lastModifiedBy>
  <cp:revision>14</cp:revision>
  <dcterms:created xsi:type="dcterms:W3CDTF">2024-12-15T13:47:33Z</dcterms:created>
  <dcterms:modified xsi:type="dcterms:W3CDTF">2026-01-07T08:03:12Z</dcterms:modified>
</cp:coreProperties>
</file>