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94660"/>
  </p:normalViewPr>
  <p:slideViewPr>
    <p:cSldViewPr snapToGrid="0">
      <p:cViewPr varScale="1">
        <p:scale>
          <a:sx n="72" d="100"/>
          <a:sy n="72" d="100"/>
        </p:scale>
        <p:origin x="2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F830FBF-4B33-516D-88E0-2F663EAA15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39163" y="1009947"/>
            <a:ext cx="10800521" cy="1646302"/>
          </a:xfrm>
        </p:spPr>
        <p:txBody>
          <a:bodyPr/>
          <a:lstStyle/>
          <a:p>
            <a:pPr algn="ctr"/>
            <a:r>
              <a:rPr lang="fr-FR" sz="3600" b="1" dirty="0"/>
              <a:t>Présentation des différents axes de la convention diversité</a:t>
            </a:r>
            <a:br>
              <a:rPr lang="fr-FR" sz="3600" dirty="0"/>
            </a:br>
            <a:r>
              <a:rPr lang="fr-FR" sz="3600" b="1" dirty="0"/>
              <a:t> INSA LYON-CONDORCET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458D8A3-2933-0C85-B851-EE3182ED5DA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429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6CC62-4243-25CF-C30C-3A70F736E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94B140-994C-D2E8-7928-90CA712B04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39163" y="1009947"/>
            <a:ext cx="10800521" cy="1646302"/>
          </a:xfrm>
        </p:spPr>
        <p:txBody>
          <a:bodyPr/>
          <a:lstStyle/>
          <a:p>
            <a:pPr algn="ctr"/>
            <a:r>
              <a:rPr lang="fr-FR" sz="3600" b="1" dirty="0"/>
              <a:t>Présentation des différents axes de la convention diversité</a:t>
            </a:r>
            <a:br>
              <a:rPr lang="fr-FR" sz="3600" dirty="0"/>
            </a:br>
            <a:r>
              <a:rPr lang="fr-FR" sz="3600" b="1" dirty="0"/>
              <a:t> INSA LYON-CONDORCET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4E6EAA8-F2EB-CDDD-3BCE-6E0891CBCC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791" y="1987826"/>
            <a:ext cx="10005391" cy="4359965"/>
          </a:xfrm>
        </p:spPr>
        <p:txBody>
          <a:bodyPr>
            <a:normAutofit/>
          </a:bodyPr>
          <a:lstStyle/>
          <a:p>
            <a:pPr marL="457200" algn="l">
              <a:lnSpc>
                <a:spcPct val="107000"/>
              </a:lnSpc>
              <a:buNone/>
            </a:pPr>
            <a:r>
              <a:rPr lang="fr-FR" sz="2000" b="1" u="sng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Axe 1 : tutorat</a:t>
            </a:r>
            <a:r>
              <a:rPr lang="fr-FR" sz="20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FR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1 à 4H par quinzaine le jeudi 17-18H et 18-19 H</a:t>
            </a:r>
          </a:p>
          <a:p>
            <a:pPr marL="342900" lvl="0" indent="-342900" algn="l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FR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à 5 tuteurs (suivant demande et disponibilité des tuteurs) groupe de 8 élèves par tuteur.</a:t>
            </a:r>
          </a:p>
          <a:p>
            <a:pPr marL="914400" algn="l">
              <a:lnSpc>
                <a:spcPct val="107000"/>
              </a:lnSpc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algn="l">
              <a:lnSpc>
                <a:spcPct val="107000"/>
              </a:lnSpc>
              <a:buNone/>
            </a:pPr>
            <a:r>
              <a:rPr lang="fr-FR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65679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3FD67-0AAC-6F3C-401E-DE735E3A8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0F4F82-259C-8431-FF07-4C9158E4D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39163" y="1009947"/>
            <a:ext cx="10800521" cy="1646302"/>
          </a:xfrm>
        </p:spPr>
        <p:txBody>
          <a:bodyPr/>
          <a:lstStyle/>
          <a:p>
            <a:pPr algn="ctr"/>
            <a:r>
              <a:rPr lang="fr-FR" sz="3600" b="1" dirty="0"/>
              <a:t>Présentation des différents axes de la convention diversité</a:t>
            </a:r>
            <a:br>
              <a:rPr lang="fr-FR" sz="3600" dirty="0"/>
            </a:br>
            <a:r>
              <a:rPr lang="fr-FR" sz="3600" b="1" dirty="0"/>
              <a:t> INSA LYON-CONDORCET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9F6F761-D056-FC02-C263-8B26F541F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791" y="1987826"/>
            <a:ext cx="10005391" cy="4359965"/>
          </a:xfrm>
        </p:spPr>
        <p:txBody>
          <a:bodyPr>
            <a:normAutofit/>
          </a:bodyPr>
          <a:lstStyle/>
          <a:p>
            <a:pPr marL="457200" algn="l">
              <a:lnSpc>
                <a:spcPct val="107000"/>
              </a:lnSpc>
              <a:buNone/>
            </a:pPr>
            <a:r>
              <a:rPr lang="fr-FR" sz="2000" b="1" u="sng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Axe 1 : tutorat</a:t>
            </a:r>
            <a:r>
              <a:rPr lang="fr-FR" sz="20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20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FR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1 à 4H par quinzaine le jeudi 17-18H et 18-19 H</a:t>
            </a:r>
          </a:p>
          <a:p>
            <a:pPr marL="342900" lvl="0" indent="-342900" algn="l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fr-FR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 à 5 tuteurs (suivant demande et disponibilité des tuteurs) groupe de 8 élèves par tuteur</a:t>
            </a:r>
          </a:p>
          <a:p>
            <a:pPr marL="457200" algn="l">
              <a:lnSpc>
                <a:spcPct val="107000"/>
              </a:lnSpc>
            </a:pPr>
            <a:r>
              <a:rPr lang="fr-FR" sz="2000" b="1" u="sng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profil d’élèves retenus</a:t>
            </a:r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l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Profil 1 d’élève :</a:t>
            </a:r>
            <a:r>
              <a:rPr lang="fr-FR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élève de 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Terminale, 1</a:t>
            </a:r>
            <a:r>
              <a:rPr lang="fr-FR" sz="2000" b="1" baseline="30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2nde</a:t>
            </a:r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bon voir très bon niveau désireux d’approfondir ses compétences par des exercices plus dur et désireux d’échanger avec des élèves ingénieurs.</a:t>
            </a: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Profil 2 d’élève :</a:t>
            </a:r>
            <a:r>
              <a:rPr lang="fr-FR" sz="2000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élève de 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fr-FR" sz="2000" b="1" baseline="30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ère</a:t>
            </a:r>
            <a:r>
              <a:rPr lang="fr-FR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et terminale</a:t>
            </a:r>
            <a:r>
              <a:rPr lang="fr-FR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très sérieux rencontrant quelques difficultés dans les matières scientifiques</a:t>
            </a:r>
            <a:r>
              <a:rPr lang="fr-FR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algn="l">
              <a:lnSpc>
                <a:spcPct val="107000"/>
              </a:lnSpc>
            </a:pPr>
            <a:r>
              <a:rPr lang="fr-FR" sz="20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Attention, vous devez vous</a:t>
            </a:r>
            <a:r>
              <a:rPr lang="fr-FR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engager sur l’année scolaire</a:t>
            </a:r>
            <a:endParaRPr lang="fr-FR" sz="2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07104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4FD58-E33E-A5AC-5340-C9D3E5B51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A0A931-1225-F6CF-5BF4-E7FE9B919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39163" y="1009947"/>
            <a:ext cx="10800521" cy="1646302"/>
          </a:xfrm>
        </p:spPr>
        <p:txBody>
          <a:bodyPr/>
          <a:lstStyle/>
          <a:p>
            <a:pPr algn="ctr"/>
            <a:r>
              <a:rPr lang="fr-FR" sz="3600" b="1" dirty="0"/>
              <a:t>Présentation des différents axes de la convention diversité</a:t>
            </a:r>
            <a:br>
              <a:rPr lang="fr-FR" sz="3600" dirty="0"/>
            </a:br>
            <a:r>
              <a:rPr lang="fr-FR" sz="3600" b="1" dirty="0"/>
              <a:t> INSA LYON-CONDORCET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E7B3271-6BD4-97ED-2513-2465142C4C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0819" y="2292626"/>
            <a:ext cx="10402956" cy="6745356"/>
          </a:xfrm>
        </p:spPr>
        <p:txBody>
          <a:bodyPr>
            <a:normAutofit/>
          </a:bodyPr>
          <a:lstStyle/>
          <a:p>
            <a:pPr marL="457200"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000" b="1" u="sng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Axe 2 : promotion des métiers d’ingénieurs.</a:t>
            </a:r>
            <a:endParaRPr lang="fr-FR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l">
              <a:buFont typeface="Symbol" panose="05050102010706020507" pitchFamily="18" charset="2"/>
              <a:buChar char=""/>
            </a:pPr>
            <a:r>
              <a:rPr lang="fr-FR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Conférence de présentation des métiers et des études d’ingénierie par des étudiants et enseignants de l’INSA</a:t>
            </a:r>
          </a:p>
          <a:p>
            <a:pPr marL="342900" lvl="0" indent="-342900" algn="l">
              <a:buFont typeface="Symbol" panose="05050102010706020507" pitchFamily="18" charset="2"/>
              <a:buChar char=""/>
            </a:pPr>
            <a:r>
              <a:rPr lang="fr-FR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Visite de l’INSA par 10 élèves encadrée par un enseignant du lycée (visite de labo, immersion dans un cours,..)</a:t>
            </a:r>
          </a:p>
          <a:p>
            <a:pPr marL="342900" lvl="0" indent="-342900" algn="l">
              <a:buFont typeface="Symbol" panose="05050102010706020507" pitchFamily="18" charset="2"/>
              <a:buChar char=""/>
            </a:pPr>
            <a:r>
              <a:rPr lang="fr-FR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Visite de l’INSA avec rencontre d’élèves ingénieurs et professeur une samedi matin lors des journées portes ouvertes</a:t>
            </a:r>
          </a:p>
          <a:p>
            <a:pPr marL="342900" lvl="0" indent="-342900" algn="l">
              <a:buFont typeface="Symbol" panose="05050102010706020507" pitchFamily="18" charset="2"/>
              <a:buChar char=""/>
            </a:pPr>
            <a:r>
              <a:rPr lang="fr-FR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Intervention d’ingénieur(e)s  INSA en activité (connaissance de l’entreprise, des filières, stages, emploi)</a:t>
            </a:r>
          </a:p>
          <a:p>
            <a:pPr marL="342900" lvl="0" indent="-342900" algn="l">
              <a:buFont typeface="Symbol" panose="05050102010706020507" pitchFamily="18" charset="2"/>
              <a:buChar char=""/>
            </a:pPr>
            <a:r>
              <a:rPr lang="fr-FR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Autres actions pluridisciplinaires favorisant l’ouverture d’esprit intrinsèque à la formation d’ingénieur (conférences...).</a:t>
            </a:r>
          </a:p>
          <a:p>
            <a:pPr marL="342900" lvl="0" indent="-342900" algn="l">
              <a:buFont typeface="Symbol" panose="05050102010706020507" pitchFamily="18" charset="2"/>
              <a:buChar char=""/>
            </a:pPr>
            <a:r>
              <a:rPr lang="fr-FR" sz="20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Stage informatique à l’INSA encadré par des étudiants et enseignants</a:t>
            </a:r>
            <a:endParaRPr lang="fr-F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21375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351B9-C53B-07C0-5E2C-3609A4EE7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1CF92F-D991-3B47-4ABE-BFE9ECF121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39163" y="1009947"/>
            <a:ext cx="10800521" cy="1646302"/>
          </a:xfrm>
        </p:spPr>
        <p:txBody>
          <a:bodyPr/>
          <a:lstStyle/>
          <a:p>
            <a:pPr algn="ctr"/>
            <a:r>
              <a:rPr lang="fr-FR" sz="3600" b="1" dirty="0"/>
              <a:t>Présentation des différents axes de la convention diversité</a:t>
            </a:r>
            <a:br>
              <a:rPr lang="fr-FR" sz="3600" dirty="0"/>
            </a:br>
            <a:r>
              <a:rPr lang="fr-FR" sz="3600" b="1" dirty="0"/>
              <a:t> INSA LYON-CONDORCET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B4607EF-AA4F-836D-4089-175DE2C239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6406" y="1828800"/>
            <a:ext cx="9810289" cy="4876800"/>
          </a:xfrm>
        </p:spPr>
        <p:txBody>
          <a:bodyPr>
            <a:normAutofit fontScale="92500" lnSpcReduction="10000"/>
          </a:bodyPr>
          <a:lstStyle/>
          <a:p>
            <a:pPr marL="457200" algn="l">
              <a:lnSpc>
                <a:spcPct val="107000"/>
              </a:lnSpc>
              <a:buNone/>
            </a:pPr>
            <a:r>
              <a:rPr lang="fr-FR" sz="2000" b="1" u="sng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Axe 3 : voies de recrutement pour les écoles du réseau INSA</a:t>
            </a:r>
          </a:p>
          <a:p>
            <a:pPr marL="800100" indent="-342900" algn="l">
              <a:lnSpc>
                <a:spcPct val="107000"/>
              </a:lnSpc>
              <a:buSzPct val="97000"/>
              <a:buFont typeface="Calibri" panose="020F0502020204030204" pitchFamily="34" charset="0"/>
              <a:buChar char="•"/>
            </a:pPr>
            <a:r>
              <a:rPr lang="fr-FR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A partir de cette année une </a:t>
            </a:r>
            <a:r>
              <a:rPr lang="fr-FR" sz="2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voie spécifique de recrutement</a:t>
            </a:r>
            <a:r>
              <a:rPr lang="fr-FR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pour les élèves « disposant d’un potentiel académique avéré, mais dont les trajectoires d’orientation peuvent être fragilisées par des facteurs sociaux, territoriaux ou culturels » (*) provenant de 90 lycées partenaires à l’échelle nationale. Cette voie offrira jusqu’à 180 places sur </a:t>
            </a:r>
            <a:r>
              <a:rPr lang="fr-FR" sz="22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2 328 places au total.</a:t>
            </a:r>
            <a:endParaRPr lang="fr-FR" sz="22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(*) L’INSA donnera des critères précis  aux lycée partenaires quant aux environnements familiaux qui permettront d’être éligibles à cette voie spécifique (pas seulement les boursiers)</a:t>
            </a:r>
          </a:p>
          <a:p>
            <a:pPr marL="342900" lvl="0" indent="-342900" algn="l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fr-FR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 ailleurs, les candidatures des meilleurs élèves de leurs groupes de SPE scientifiques  du lycée CONDORCET qui ne seraient pas éligibles à la voie spécifique </a:t>
            </a:r>
            <a:r>
              <a:rPr lang="fr-FR" sz="22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gardent toutes leurs chances de se voir proposer d’intégrer une école du réseau INSA notamment LYON</a:t>
            </a:r>
            <a:r>
              <a:rPr lang="fr-FR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fr-FR" sz="2200" i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(à niveau égal sans doute plus de chances que dans un lycée de centre-ville)</a:t>
            </a:r>
          </a:p>
          <a:p>
            <a:pPr algn="l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3064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105C6-ECDA-F27C-09B3-BDDC9F2E7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875DC6-F28E-144F-A93C-7DE7659D1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339163" y="1009947"/>
            <a:ext cx="10800521" cy="1646302"/>
          </a:xfrm>
        </p:spPr>
        <p:txBody>
          <a:bodyPr/>
          <a:lstStyle/>
          <a:p>
            <a:pPr algn="ctr"/>
            <a:r>
              <a:rPr lang="fr-FR" sz="3600" b="1" dirty="0"/>
              <a:t>Présentation des différents axes de la convention diversité</a:t>
            </a:r>
            <a:br>
              <a:rPr lang="fr-FR" sz="3600" dirty="0"/>
            </a:br>
            <a:r>
              <a:rPr lang="fr-FR" sz="3600" b="1" dirty="0"/>
              <a:t> INSA LYON-CONDORCET</a:t>
            </a:r>
            <a:br>
              <a:rPr lang="fr-FR" dirty="0"/>
            </a:br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8C7BB62-4A79-152E-FBBB-B3B45CD82F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9114" y="1934817"/>
            <a:ext cx="8945216" cy="4465983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800" b="1" dirty="0">
                <a:solidFill>
                  <a:srgbClr val="EE0000"/>
                </a:solidFill>
                <a:effectLst/>
                <a:highlight>
                  <a:srgbClr val="FFFF00"/>
                </a:highligh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Comment candidater au dispositif :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Vous devez m’écrire dans les jours qui viennent un mail </a:t>
            </a:r>
            <a:r>
              <a:rPr lang="fr-FR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via l’ENT</a:t>
            </a:r>
            <a:r>
              <a:rPr lang="fr-FR" sz="2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fr-FR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jean </a:t>
            </a:r>
            <a:r>
              <a:rPr lang="fr-FR" sz="2800" b="1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sebastien</a:t>
            </a:r>
            <a:r>
              <a:rPr lang="fr-FR" sz="2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BARREL</a:t>
            </a:r>
            <a:r>
              <a:rPr lang="fr-FR" sz="2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 éventuellement en passant par l’enseignant de spécialité ou le professeur principal. </a:t>
            </a:r>
          </a:p>
          <a:p>
            <a:pPr algn="l"/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Je vous renverrai alors un document type tableur à renseigner indiquant  le ou les axes du dispositif  auquel vous postulez.</a:t>
            </a:r>
          </a:p>
          <a:p>
            <a:pPr algn="l"/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Pour le tutorat, il faudra  préciser la fréquence souhaitée (1H ou 2H , une fois par semaine ou par quinzaine). </a:t>
            </a:r>
            <a:r>
              <a:rPr lang="fr-FR" sz="2800" b="1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Attention, vous vous engager sur l’année scolaire</a:t>
            </a:r>
            <a:r>
              <a:rPr lang="fr-FR" sz="2800" dirty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après une éventuelle période d’essais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4626193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26</TotalTime>
  <Words>573</Words>
  <Application>Microsoft Office PowerPoint</Application>
  <PresentationFormat>Grand écran</PresentationFormat>
  <Paragraphs>33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2" baseType="lpstr">
      <vt:lpstr>Arial</vt:lpstr>
      <vt:lpstr>Calibri</vt:lpstr>
      <vt:lpstr>Symbol</vt:lpstr>
      <vt:lpstr>Trebuchet MS</vt:lpstr>
      <vt:lpstr>Wingdings 3</vt:lpstr>
      <vt:lpstr>Facette</vt:lpstr>
      <vt:lpstr>Présentation des différents axes de la convention diversité  INSA LYON-CONDORCET </vt:lpstr>
      <vt:lpstr>Présentation des différents axes de la convention diversité  INSA LYON-CONDORCET </vt:lpstr>
      <vt:lpstr>Présentation des différents axes de la convention diversité  INSA LYON-CONDORCET </vt:lpstr>
      <vt:lpstr>Présentation des différents axes de la convention diversité  INSA LYON-CONDORCET </vt:lpstr>
      <vt:lpstr>Présentation des différents axes de la convention diversité  INSA LYON-CONDORCET </vt:lpstr>
      <vt:lpstr>Présentation des différents axes de la convention diversité  INSA LYON-CONDORCET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Utilisateur</dc:creator>
  <cp:lastModifiedBy>Utilisateur</cp:lastModifiedBy>
  <cp:revision>3</cp:revision>
  <dcterms:created xsi:type="dcterms:W3CDTF">2026-09-23T22:57:15Z</dcterms:created>
  <dcterms:modified xsi:type="dcterms:W3CDTF">2026-09-25T17:06:41Z</dcterms:modified>
</cp:coreProperties>
</file>